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2"/>
  </p:notesMasterIdLst>
  <p:sldIdLst>
    <p:sldId id="256" r:id="rId2"/>
    <p:sldId id="257" r:id="rId3"/>
    <p:sldId id="550" r:id="rId4"/>
    <p:sldId id="566" r:id="rId5"/>
    <p:sldId id="567" r:id="rId6"/>
    <p:sldId id="569" r:id="rId7"/>
    <p:sldId id="574" r:id="rId8"/>
    <p:sldId id="577" r:id="rId9"/>
    <p:sldId id="554" r:id="rId10"/>
    <p:sldId id="272" r:id="rId11"/>
    <p:sldId id="335" r:id="rId12"/>
    <p:sldId id="564" r:id="rId13"/>
    <p:sldId id="265" r:id="rId14"/>
    <p:sldId id="267" r:id="rId15"/>
    <p:sldId id="356" r:id="rId16"/>
    <p:sldId id="358" r:id="rId17"/>
    <p:sldId id="359" r:id="rId18"/>
    <p:sldId id="360" r:id="rId19"/>
    <p:sldId id="515" r:id="rId20"/>
    <p:sldId id="562" r:id="rId21"/>
    <p:sldId id="279" r:id="rId22"/>
    <p:sldId id="280" r:id="rId23"/>
    <p:sldId id="531" r:id="rId24"/>
    <p:sldId id="532" r:id="rId25"/>
    <p:sldId id="519" r:id="rId26"/>
    <p:sldId id="578" r:id="rId27"/>
    <p:sldId id="539" r:id="rId28"/>
    <p:sldId id="303" r:id="rId29"/>
    <p:sldId id="536" r:id="rId30"/>
    <p:sldId id="534" r:id="rId31"/>
    <p:sldId id="540" r:id="rId32"/>
    <p:sldId id="558" r:id="rId33"/>
    <p:sldId id="537" r:id="rId34"/>
    <p:sldId id="542" r:id="rId35"/>
    <p:sldId id="330" r:id="rId36"/>
    <p:sldId id="576" r:id="rId37"/>
    <p:sldId id="328" r:id="rId38"/>
    <p:sldId id="514" r:id="rId39"/>
    <p:sldId id="350" r:id="rId40"/>
    <p:sldId id="568" r:id="rId41"/>
  </p:sldIdLst>
  <p:sldSz cx="12192000" cy="6858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91727" autoAdjust="0"/>
  </p:normalViewPr>
  <p:slideViewPr>
    <p:cSldViewPr snapToGrid="0">
      <p:cViewPr varScale="1">
        <p:scale>
          <a:sx n="99" d="100"/>
          <a:sy n="99" d="100"/>
        </p:scale>
        <p:origin x="894" y="72"/>
      </p:cViewPr>
      <p:guideLst/>
    </p:cSldViewPr>
  </p:slideViewPr>
  <p:notesTextViewPr>
    <p:cViewPr>
      <p:scale>
        <a:sx n="1" d="1"/>
        <a:sy n="1" d="1"/>
      </p:scale>
      <p:origin x="0" y="0"/>
    </p:cViewPr>
  </p:notesTextViewPr>
  <p:notesViewPr>
    <p:cSldViewPr snapToGrid="0">
      <p:cViewPr varScale="1">
        <p:scale>
          <a:sx n="80" d="100"/>
          <a:sy n="80" d="100"/>
        </p:scale>
        <p:origin x="401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468334-41A4-4293-BF45-A729A691ACB9}" type="doc">
      <dgm:prSet loTypeId="urn:microsoft.com/office/officeart/2005/8/layout/hList7" loCatId="relationship" qsTypeId="urn:microsoft.com/office/officeart/2005/8/quickstyle/simple1" qsCatId="simple" csTypeId="urn:microsoft.com/office/officeart/2005/8/colors/colorful5" csCatId="colorful" phldr="1"/>
      <dgm:spPr/>
    </dgm:pt>
    <dgm:pt modelId="{FDBD9DCD-CF67-4C4B-B6FE-7AB75443E185}">
      <dgm:prSet phldrT="[Text]" custT="1"/>
      <dgm:spPr/>
      <dgm:t>
        <a:bodyPr/>
        <a:lstStyle/>
        <a:p>
          <a:r>
            <a:rPr lang="en-NZ" sz="1600" b="1" dirty="0"/>
            <a:t>Knowledge</a:t>
          </a:r>
        </a:p>
        <a:p>
          <a:r>
            <a:rPr lang="en-NZ" sz="1600" b="1" dirty="0"/>
            <a:t>Teaching through concepts</a:t>
          </a:r>
        </a:p>
        <a:p>
          <a:r>
            <a:rPr lang="en-NZ" sz="1400" b="0" dirty="0"/>
            <a:t>Conceptual understandings</a:t>
          </a:r>
        </a:p>
        <a:p>
          <a:endParaRPr lang="en-NZ" sz="1200" b="1" dirty="0"/>
        </a:p>
      </dgm:t>
    </dgm:pt>
    <dgm:pt modelId="{9EBBE36E-4148-4DAB-A2A7-CADC1A2EC27B}" type="parTrans" cxnId="{AABC3BC1-0FFE-415B-9475-19DCA857B0C5}">
      <dgm:prSet/>
      <dgm:spPr/>
      <dgm:t>
        <a:bodyPr/>
        <a:lstStyle/>
        <a:p>
          <a:endParaRPr lang="en-NZ"/>
        </a:p>
      </dgm:t>
    </dgm:pt>
    <dgm:pt modelId="{5BC891AF-928D-40EE-9BCE-F9582D7C44DA}" type="sibTrans" cxnId="{AABC3BC1-0FFE-415B-9475-19DCA857B0C5}">
      <dgm:prSet/>
      <dgm:spPr/>
      <dgm:t>
        <a:bodyPr/>
        <a:lstStyle/>
        <a:p>
          <a:endParaRPr lang="en-NZ"/>
        </a:p>
      </dgm:t>
    </dgm:pt>
    <dgm:pt modelId="{9E46B231-ECF7-44E8-AEC1-443E6861A8F6}">
      <dgm:prSet phldrT="[Text]" custT="1"/>
      <dgm:spPr/>
      <dgm:t>
        <a:bodyPr/>
        <a:lstStyle/>
        <a:p>
          <a:pPr algn="ctr"/>
          <a:r>
            <a:rPr lang="en-NZ" sz="1600" b="1" dirty="0"/>
            <a:t>Skills</a:t>
          </a:r>
        </a:p>
        <a:p>
          <a:pPr algn="ctr"/>
          <a:r>
            <a:rPr lang="en-NZ" sz="1400" dirty="0"/>
            <a:t> Asking questions</a:t>
          </a:r>
        </a:p>
        <a:p>
          <a:pPr algn="ctr"/>
          <a:r>
            <a:rPr lang="en-NZ" sz="1400" dirty="0"/>
            <a:t>Research – collecting, analysing and communicating</a:t>
          </a:r>
        </a:p>
        <a:p>
          <a:pPr algn="ctr"/>
          <a:r>
            <a:rPr lang="en-NZ" sz="1400" dirty="0"/>
            <a:t>Mapping, graphing etc</a:t>
          </a:r>
        </a:p>
        <a:p>
          <a:pPr algn="ctr"/>
          <a:r>
            <a:rPr lang="en-NZ" sz="1400" dirty="0"/>
            <a:t> Identifying values and perspectives</a:t>
          </a:r>
        </a:p>
        <a:p>
          <a:pPr algn="ctr"/>
          <a:r>
            <a:rPr lang="en-NZ" sz="1400" dirty="0"/>
            <a:t>Analysing decisions, taking social action </a:t>
          </a:r>
        </a:p>
      </dgm:t>
    </dgm:pt>
    <dgm:pt modelId="{2ABD470E-8F32-4A75-99B5-7AED1CBC7C37}" type="parTrans" cxnId="{32509CC2-25C6-4B6F-B73B-DD2E4A8911E4}">
      <dgm:prSet/>
      <dgm:spPr/>
      <dgm:t>
        <a:bodyPr/>
        <a:lstStyle/>
        <a:p>
          <a:endParaRPr lang="en-NZ"/>
        </a:p>
      </dgm:t>
    </dgm:pt>
    <dgm:pt modelId="{94500774-9352-44DE-9C48-5367AB11177C}" type="sibTrans" cxnId="{32509CC2-25C6-4B6F-B73B-DD2E4A8911E4}">
      <dgm:prSet/>
      <dgm:spPr/>
      <dgm:t>
        <a:bodyPr/>
        <a:lstStyle/>
        <a:p>
          <a:endParaRPr lang="en-NZ"/>
        </a:p>
      </dgm:t>
    </dgm:pt>
    <dgm:pt modelId="{3073F935-EC93-4589-B58A-28741EE7F465}" type="pres">
      <dgm:prSet presAssocID="{5A468334-41A4-4293-BF45-A729A691ACB9}" presName="Name0" presStyleCnt="0">
        <dgm:presLayoutVars>
          <dgm:dir/>
          <dgm:resizeHandles val="exact"/>
        </dgm:presLayoutVars>
      </dgm:prSet>
      <dgm:spPr/>
    </dgm:pt>
    <dgm:pt modelId="{6A57DBD9-C504-4E60-91A9-19D799C864CC}" type="pres">
      <dgm:prSet presAssocID="{5A468334-41A4-4293-BF45-A729A691ACB9}" presName="fgShape" presStyleLbl="fgShp" presStyleIdx="0" presStyleCnt="1"/>
      <dgm:spPr/>
    </dgm:pt>
    <dgm:pt modelId="{8B101DB6-81DD-4F24-BCD7-A996B7521DB7}" type="pres">
      <dgm:prSet presAssocID="{5A468334-41A4-4293-BF45-A729A691ACB9}" presName="linComp" presStyleCnt="0"/>
      <dgm:spPr/>
    </dgm:pt>
    <dgm:pt modelId="{AC3893AD-9C50-4ED9-A806-A28F9191F489}" type="pres">
      <dgm:prSet presAssocID="{FDBD9DCD-CF67-4C4B-B6FE-7AB75443E185}" presName="compNode" presStyleCnt="0"/>
      <dgm:spPr/>
    </dgm:pt>
    <dgm:pt modelId="{B9E214F1-2027-4E19-8ED5-326E8436EB5A}" type="pres">
      <dgm:prSet presAssocID="{FDBD9DCD-CF67-4C4B-B6FE-7AB75443E185}" presName="bkgdShape" presStyleLbl="node1" presStyleIdx="0" presStyleCnt="2" custLinFactNeighborX="381" custLinFactNeighborY="800"/>
      <dgm:spPr/>
    </dgm:pt>
    <dgm:pt modelId="{6BDAE12F-2472-416B-AF7A-05B528F3C48D}" type="pres">
      <dgm:prSet presAssocID="{FDBD9DCD-CF67-4C4B-B6FE-7AB75443E185}" presName="nodeTx" presStyleLbl="node1" presStyleIdx="0" presStyleCnt="2">
        <dgm:presLayoutVars>
          <dgm:bulletEnabled val="1"/>
        </dgm:presLayoutVars>
      </dgm:prSet>
      <dgm:spPr/>
    </dgm:pt>
    <dgm:pt modelId="{57FEFF40-D7D1-48E1-8429-5B891D9C8A30}" type="pres">
      <dgm:prSet presAssocID="{FDBD9DCD-CF67-4C4B-B6FE-7AB75443E185}" presName="invisiNode" presStyleLbl="node1" presStyleIdx="0" presStyleCnt="2"/>
      <dgm:spPr/>
    </dgm:pt>
    <dgm:pt modelId="{66C14E24-5449-457F-94FA-59DA4139749A}" type="pres">
      <dgm:prSet presAssocID="{FDBD9DCD-CF67-4C4B-B6FE-7AB75443E185}" presName="imagNode" presStyleLbl="fgImgPlace1" presStyleIdx="0" presStyleCnt="2"/>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6C9644FA-83E3-4B6D-A447-65C1143DED76}" type="pres">
      <dgm:prSet presAssocID="{5BC891AF-928D-40EE-9BCE-F9582D7C44DA}" presName="sibTrans" presStyleLbl="sibTrans2D1" presStyleIdx="0" presStyleCnt="0"/>
      <dgm:spPr/>
    </dgm:pt>
    <dgm:pt modelId="{BB82DE89-86F7-491A-8F04-CF7A436AB21C}" type="pres">
      <dgm:prSet presAssocID="{9E46B231-ECF7-44E8-AEC1-443E6861A8F6}" presName="compNode" presStyleCnt="0"/>
      <dgm:spPr/>
    </dgm:pt>
    <dgm:pt modelId="{71ECF82D-E47F-4C95-B1E8-07B9E4D267A1}" type="pres">
      <dgm:prSet presAssocID="{9E46B231-ECF7-44E8-AEC1-443E6861A8F6}" presName="bkgdShape" presStyleLbl="node1" presStyleIdx="1" presStyleCnt="2"/>
      <dgm:spPr/>
    </dgm:pt>
    <dgm:pt modelId="{7F1FF665-7482-4570-8622-105A45EC8C69}" type="pres">
      <dgm:prSet presAssocID="{9E46B231-ECF7-44E8-AEC1-443E6861A8F6}" presName="nodeTx" presStyleLbl="node1" presStyleIdx="1" presStyleCnt="2">
        <dgm:presLayoutVars>
          <dgm:bulletEnabled val="1"/>
        </dgm:presLayoutVars>
      </dgm:prSet>
      <dgm:spPr/>
    </dgm:pt>
    <dgm:pt modelId="{C8EF6932-DC98-45C4-BCDA-3EC4FEE4358E}" type="pres">
      <dgm:prSet presAssocID="{9E46B231-ECF7-44E8-AEC1-443E6861A8F6}" presName="invisiNode" presStyleLbl="node1" presStyleIdx="1" presStyleCnt="2"/>
      <dgm:spPr/>
    </dgm:pt>
    <dgm:pt modelId="{1FDA741D-D76B-401D-AB10-6FCAC4E93179}" type="pres">
      <dgm:prSet presAssocID="{9E46B231-ECF7-44E8-AEC1-443E6861A8F6}" presName="imagNode" presStyleLbl="fgImgPlace1" presStyleIdx="1" presStyleCnt="2"/>
      <dgm:spPr>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Lst>
  <dgm:cxnLst>
    <dgm:cxn modelId="{E558BD0A-E10C-43C2-9AEB-B2DEEFCB35D2}" type="presOf" srcId="{5BC891AF-928D-40EE-9BCE-F9582D7C44DA}" destId="{6C9644FA-83E3-4B6D-A447-65C1143DED76}" srcOrd="0" destOrd="0" presId="urn:microsoft.com/office/officeart/2005/8/layout/hList7"/>
    <dgm:cxn modelId="{18F3D76C-3FD0-4E27-977F-2539A22B076E}" type="presOf" srcId="{FDBD9DCD-CF67-4C4B-B6FE-7AB75443E185}" destId="{B9E214F1-2027-4E19-8ED5-326E8436EB5A}" srcOrd="0" destOrd="0" presId="urn:microsoft.com/office/officeart/2005/8/layout/hList7"/>
    <dgm:cxn modelId="{3EB97198-E0D6-48ED-BEE2-0EC127A9FF5D}" type="presOf" srcId="{5A468334-41A4-4293-BF45-A729A691ACB9}" destId="{3073F935-EC93-4589-B58A-28741EE7F465}" srcOrd="0" destOrd="0" presId="urn:microsoft.com/office/officeart/2005/8/layout/hList7"/>
    <dgm:cxn modelId="{AABC3BC1-0FFE-415B-9475-19DCA857B0C5}" srcId="{5A468334-41A4-4293-BF45-A729A691ACB9}" destId="{FDBD9DCD-CF67-4C4B-B6FE-7AB75443E185}" srcOrd="0" destOrd="0" parTransId="{9EBBE36E-4148-4DAB-A2A7-CADC1A2EC27B}" sibTransId="{5BC891AF-928D-40EE-9BCE-F9582D7C44DA}"/>
    <dgm:cxn modelId="{32509CC2-25C6-4B6F-B73B-DD2E4A8911E4}" srcId="{5A468334-41A4-4293-BF45-A729A691ACB9}" destId="{9E46B231-ECF7-44E8-AEC1-443E6861A8F6}" srcOrd="1" destOrd="0" parTransId="{2ABD470E-8F32-4A75-99B5-7AED1CBC7C37}" sibTransId="{94500774-9352-44DE-9C48-5367AB11177C}"/>
    <dgm:cxn modelId="{0DBFC0C8-5746-48AD-A1BE-4A6D5F00E31B}" type="presOf" srcId="{9E46B231-ECF7-44E8-AEC1-443E6861A8F6}" destId="{7F1FF665-7482-4570-8622-105A45EC8C69}" srcOrd="1" destOrd="0" presId="urn:microsoft.com/office/officeart/2005/8/layout/hList7"/>
    <dgm:cxn modelId="{DCC93DDF-F2CC-4224-B7B1-D69FEBA3D192}" type="presOf" srcId="{9E46B231-ECF7-44E8-AEC1-443E6861A8F6}" destId="{71ECF82D-E47F-4C95-B1E8-07B9E4D267A1}" srcOrd="0" destOrd="0" presId="urn:microsoft.com/office/officeart/2005/8/layout/hList7"/>
    <dgm:cxn modelId="{DDCD15F7-23B9-4BDA-AD09-C42A07586DEF}" type="presOf" srcId="{FDBD9DCD-CF67-4C4B-B6FE-7AB75443E185}" destId="{6BDAE12F-2472-416B-AF7A-05B528F3C48D}" srcOrd="1" destOrd="0" presId="urn:microsoft.com/office/officeart/2005/8/layout/hList7"/>
    <dgm:cxn modelId="{B03F5763-7035-4EF5-931F-3B012A799615}" type="presParOf" srcId="{3073F935-EC93-4589-B58A-28741EE7F465}" destId="{6A57DBD9-C504-4E60-91A9-19D799C864CC}" srcOrd="0" destOrd="0" presId="urn:microsoft.com/office/officeart/2005/8/layout/hList7"/>
    <dgm:cxn modelId="{9A9A165F-EF34-4171-8D25-30D775FE6398}" type="presParOf" srcId="{3073F935-EC93-4589-B58A-28741EE7F465}" destId="{8B101DB6-81DD-4F24-BCD7-A996B7521DB7}" srcOrd="1" destOrd="0" presId="urn:microsoft.com/office/officeart/2005/8/layout/hList7"/>
    <dgm:cxn modelId="{AC5D19A0-7786-4C35-8E85-46B0CAB59084}" type="presParOf" srcId="{8B101DB6-81DD-4F24-BCD7-A996B7521DB7}" destId="{AC3893AD-9C50-4ED9-A806-A28F9191F489}" srcOrd="0" destOrd="0" presId="urn:microsoft.com/office/officeart/2005/8/layout/hList7"/>
    <dgm:cxn modelId="{559AC6E3-94F9-4FF7-BB89-F7ECD41D0E3B}" type="presParOf" srcId="{AC3893AD-9C50-4ED9-A806-A28F9191F489}" destId="{B9E214F1-2027-4E19-8ED5-326E8436EB5A}" srcOrd="0" destOrd="0" presId="urn:microsoft.com/office/officeart/2005/8/layout/hList7"/>
    <dgm:cxn modelId="{24355B63-35AF-4D73-8055-FFC9BF662F25}" type="presParOf" srcId="{AC3893AD-9C50-4ED9-A806-A28F9191F489}" destId="{6BDAE12F-2472-416B-AF7A-05B528F3C48D}" srcOrd="1" destOrd="0" presId="urn:microsoft.com/office/officeart/2005/8/layout/hList7"/>
    <dgm:cxn modelId="{A6F13FBC-CF0F-4C87-9B8D-043AF5BEFED9}" type="presParOf" srcId="{AC3893AD-9C50-4ED9-A806-A28F9191F489}" destId="{57FEFF40-D7D1-48E1-8429-5B891D9C8A30}" srcOrd="2" destOrd="0" presId="urn:microsoft.com/office/officeart/2005/8/layout/hList7"/>
    <dgm:cxn modelId="{4EADBCBC-F4E0-45A4-A79C-2A9A0090A406}" type="presParOf" srcId="{AC3893AD-9C50-4ED9-A806-A28F9191F489}" destId="{66C14E24-5449-457F-94FA-59DA4139749A}" srcOrd="3" destOrd="0" presId="urn:microsoft.com/office/officeart/2005/8/layout/hList7"/>
    <dgm:cxn modelId="{1670ECB9-1BF5-4485-A74A-79A4BA9A1E14}" type="presParOf" srcId="{8B101DB6-81DD-4F24-BCD7-A996B7521DB7}" destId="{6C9644FA-83E3-4B6D-A447-65C1143DED76}" srcOrd="1" destOrd="0" presId="urn:microsoft.com/office/officeart/2005/8/layout/hList7"/>
    <dgm:cxn modelId="{870BAE44-7AE9-43E1-89DE-D783D9AC361C}" type="presParOf" srcId="{8B101DB6-81DD-4F24-BCD7-A996B7521DB7}" destId="{BB82DE89-86F7-491A-8F04-CF7A436AB21C}" srcOrd="2" destOrd="0" presId="urn:microsoft.com/office/officeart/2005/8/layout/hList7"/>
    <dgm:cxn modelId="{2AAC569B-3245-43C8-B640-0CA3017219FE}" type="presParOf" srcId="{BB82DE89-86F7-491A-8F04-CF7A436AB21C}" destId="{71ECF82D-E47F-4C95-B1E8-07B9E4D267A1}" srcOrd="0" destOrd="0" presId="urn:microsoft.com/office/officeart/2005/8/layout/hList7"/>
    <dgm:cxn modelId="{00B9E811-E93F-4682-B99F-426F3B472DBE}" type="presParOf" srcId="{BB82DE89-86F7-491A-8F04-CF7A436AB21C}" destId="{7F1FF665-7482-4570-8622-105A45EC8C69}" srcOrd="1" destOrd="0" presId="urn:microsoft.com/office/officeart/2005/8/layout/hList7"/>
    <dgm:cxn modelId="{E6F3D22E-E55A-4E22-A1B1-5B083A39DAF2}" type="presParOf" srcId="{BB82DE89-86F7-491A-8F04-CF7A436AB21C}" destId="{C8EF6932-DC98-45C4-BCDA-3EC4FEE4358E}" srcOrd="2" destOrd="0" presId="urn:microsoft.com/office/officeart/2005/8/layout/hList7"/>
    <dgm:cxn modelId="{D030AFDE-3FB6-43AE-B776-8B2D6205BD51}" type="presParOf" srcId="{BB82DE89-86F7-491A-8F04-CF7A436AB21C}" destId="{1FDA741D-D76B-401D-AB10-6FCAC4E9317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61C729-75C9-4F74-B654-171C68ACC2F7}"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NZ"/>
        </a:p>
      </dgm:t>
    </dgm:pt>
    <dgm:pt modelId="{B8E2A037-968E-48D0-9DE3-2D4BBF8891EF}">
      <dgm:prSet phldrT="[Text]"/>
      <dgm:spPr/>
      <dgm:t>
        <a:bodyPr/>
        <a:lstStyle/>
        <a:p>
          <a:r>
            <a:rPr lang="en-NZ" dirty="0"/>
            <a:t>Representation</a:t>
          </a:r>
        </a:p>
      </dgm:t>
    </dgm:pt>
    <dgm:pt modelId="{9B7FD966-D2DB-4623-A352-B0CE8127891A}" type="parTrans" cxnId="{A2E4EF4B-F45A-45B8-91BF-DBC485A62595}">
      <dgm:prSet/>
      <dgm:spPr/>
      <dgm:t>
        <a:bodyPr/>
        <a:lstStyle/>
        <a:p>
          <a:endParaRPr lang="en-NZ"/>
        </a:p>
      </dgm:t>
    </dgm:pt>
    <dgm:pt modelId="{FE611BAB-B251-4466-9D35-2ACDC03E269E}" type="sibTrans" cxnId="{A2E4EF4B-F45A-45B8-91BF-DBC485A62595}">
      <dgm:prSet/>
      <dgm:spPr/>
      <dgm:t>
        <a:bodyPr/>
        <a:lstStyle/>
        <a:p>
          <a:endParaRPr lang="en-NZ"/>
        </a:p>
      </dgm:t>
    </dgm:pt>
    <dgm:pt modelId="{80BDBF9A-97E8-4DA8-AAC4-8707F3C65F12}">
      <dgm:prSet phldrT="[Text]"/>
      <dgm:spPr/>
      <dgm:t>
        <a:bodyPr/>
        <a:lstStyle/>
        <a:p>
          <a:r>
            <a:rPr lang="en-NZ" b="1" dirty="0"/>
            <a:t>Aligned concepts</a:t>
          </a:r>
        </a:p>
      </dgm:t>
    </dgm:pt>
    <dgm:pt modelId="{C97D7DB4-3A1F-4826-B282-F3DE486A8E86}" type="parTrans" cxnId="{490C1C1D-7046-4430-A93E-AD1493B090C7}">
      <dgm:prSet/>
      <dgm:spPr/>
      <dgm:t>
        <a:bodyPr/>
        <a:lstStyle/>
        <a:p>
          <a:endParaRPr lang="en-NZ"/>
        </a:p>
      </dgm:t>
    </dgm:pt>
    <dgm:pt modelId="{D5201D39-F357-41F5-8E7A-429E3EAF2239}" type="sibTrans" cxnId="{490C1C1D-7046-4430-A93E-AD1493B090C7}">
      <dgm:prSet/>
      <dgm:spPr/>
      <dgm:t>
        <a:bodyPr/>
        <a:lstStyle/>
        <a:p>
          <a:endParaRPr lang="en-NZ"/>
        </a:p>
      </dgm:t>
    </dgm:pt>
    <dgm:pt modelId="{DA6C01CE-75DC-4F7F-801C-257EE3D44345}">
      <dgm:prSet/>
      <dgm:spPr/>
      <dgm:t>
        <a:bodyPr/>
        <a:lstStyle/>
        <a:p>
          <a:r>
            <a:rPr lang="en-NZ" dirty="0"/>
            <a:t>Systems of government</a:t>
          </a:r>
        </a:p>
      </dgm:t>
    </dgm:pt>
    <dgm:pt modelId="{EABD708A-8BBD-4EC0-A121-85E9D0D72C8A}" type="parTrans" cxnId="{1832BFCB-BB78-4007-B72A-51CE2C72F394}">
      <dgm:prSet/>
      <dgm:spPr/>
      <dgm:t>
        <a:bodyPr/>
        <a:lstStyle/>
        <a:p>
          <a:endParaRPr lang="en-NZ"/>
        </a:p>
      </dgm:t>
    </dgm:pt>
    <dgm:pt modelId="{49446F11-1173-4179-A6F8-C4EB64751D9A}" type="sibTrans" cxnId="{1832BFCB-BB78-4007-B72A-51CE2C72F394}">
      <dgm:prSet/>
      <dgm:spPr/>
      <dgm:t>
        <a:bodyPr/>
        <a:lstStyle/>
        <a:p>
          <a:endParaRPr lang="en-NZ"/>
        </a:p>
      </dgm:t>
    </dgm:pt>
    <dgm:pt modelId="{CD8820F2-EEA5-4C50-B4DB-BD7B2BFBA861}">
      <dgm:prSet phldrT="[Text]"/>
      <dgm:spPr/>
      <dgm:t>
        <a:bodyPr/>
        <a:lstStyle/>
        <a:p>
          <a:r>
            <a:rPr lang="en-NZ" dirty="0"/>
            <a:t>suffrage, participation; human rights</a:t>
          </a:r>
        </a:p>
      </dgm:t>
    </dgm:pt>
    <dgm:pt modelId="{96F8E7C7-451F-4788-ADB8-B1F534EDC998}" type="parTrans" cxnId="{316615BC-BAA6-4871-8D6E-311BE295592B}">
      <dgm:prSet/>
      <dgm:spPr/>
      <dgm:t>
        <a:bodyPr/>
        <a:lstStyle/>
        <a:p>
          <a:endParaRPr lang="en-NZ"/>
        </a:p>
      </dgm:t>
    </dgm:pt>
    <dgm:pt modelId="{95A35406-5BCB-4488-AA2D-474C0E549228}" type="sibTrans" cxnId="{316615BC-BAA6-4871-8D6E-311BE295592B}">
      <dgm:prSet/>
      <dgm:spPr/>
      <dgm:t>
        <a:bodyPr/>
        <a:lstStyle/>
        <a:p>
          <a:endParaRPr lang="en-NZ"/>
        </a:p>
      </dgm:t>
    </dgm:pt>
    <dgm:pt modelId="{6D1AD308-14A6-4766-8A46-99AE1E16280F}">
      <dgm:prSet/>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1" dirty="0"/>
            <a:t> Aligned concepts</a:t>
          </a:r>
        </a:p>
      </dgm:t>
    </dgm:pt>
    <dgm:pt modelId="{D9E77D88-2720-4A80-918C-F2209EC570AD}" type="parTrans" cxnId="{E370D181-6880-4D9D-A6C6-70DCE80F1ACB}">
      <dgm:prSet/>
      <dgm:spPr/>
      <dgm:t>
        <a:bodyPr/>
        <a:lstStyle/>
        <a:p>
          <a:endParaRPr lang="en-NZ"/>
        </a:p>
      </dgm:t>
    </dgm:pt>
    <dgm:pt modelId="{4793A879-2F5A-41F3-A62C-D56D9CB28B64}" type="sibTrans" cxnId="{E370D181-6880-4D9D-A6C6-70DCE80F1ACB}">
      <dgm:prSet/>
      <dgm:spPr/>
      <dgm:t>
        <a:bodyPr/>
        <a:lstStyle/>
        <a:p>
          <a:endParaRPr lang="en-NZ"/>
        </a:p>
      </dgm:t>
    </dgm:pt>
    <dgm:pt modelId="{AF3DF9C4-939A-4E27-A2FD-0C54FC268841}">
      <dgm:prSet/>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 democracy, justice, mana, power, colonialism</a:t>
          </a:r>
        </a:p>
      </dgm:t>
    </dgm:pt>
    <dgm:pt modelId="{BD1DE237-EB6B-4122-BCC7-4BE8CBBD94C8}" type="parTrans" cxnId="{813DD263-C3BA-4ABB-96B7-115EBA83454F}">
      <dgm:prSet/>
      <dgm:spPr/>
      <dgm:t>
        <a:bodyPr/>
        <a:lstStyle/>
        <a:p>
          <a:endParaRPr lang="en-NZ"/>
        </a:p>
      </dgm:t>
    </dgm:pt>
    <dgm:pt modelId="{83505F12-9434-4E49-9C71-D3763EBA2FD3}" type="sibTrans" cxnId="{813DD263-C3BA-4ABB-96B7-115EBA83454F}">
      <dgm:prSet/>
      <dgm:spPr/>
      <dgm:t>
        <a:bodyPr/>
        <a:lstStyle/>
        <a:p>
          <a:endParaRPr lang="en-NZ"/>
        </a:p>
      </dgm:t>
    </dgm:pt>
    <dgm:pt modelId="{CDA4FFB2-BBB6-4C52-8946-D2CFC491DE54}" type="pres">
      <dgm:prSet presAssocID="{A061C729-75C9-4F74-B654-171C68ACC2F7}" presName="Name0" presStyleCnt="0">
        <dgm:presLayoutVars>
          <dgm:dir/>
          <dgm:animLvl val="lvl"/>
          <dgm:resizeHandles val="exact"/>
        </dgm:presLayoutVars>
      </dgm:prSet>
      <dgm:spPr/>
    </dgm:pt>
    <dgm:pt modelId="{51CB66DF-A711-4EA3-90A0-94F87505F7EB}" type="pres">
      <dgm:prSet presAssocID="{B8E2A037-968E-48D0-9DE3-2D4BBF8891EF}" presName="composite" presStyleCnt="0"/>
      <dgm:spPr/>
    </dgm:pt>
    <dgm:pt modelId="{6640F2AE-2733-45E5-BC44-6F1C66B29052}" type="pres">
      <dgm:prSet presAssocID="{B8E2A037-968E-48D0-9DE3-2D4BBF8891EF}" presName="parTx" presStyleLbl="alignNode1" presStyleIdx="0" presStyleCnt="2" custLinFactNeighborX="-1" custLinFactNeighborY="-2089">
        <dgm:presLayoutVars>
          <dgm:chMax val="0"/>
          <dgm:chPref val="0"/>
          <dgm:bulletEnabled val="1"/>
        </dgm:presLayoutVars>
      </dgm:prSet>
      <dgm:spPr/>
    </dgm:pt>
    <dgm:pt modelId="{713B2DB4-CD78-4225-8980-52EE8CC53B4E}" type="pres">
      <dgm:prSet presAssocID="{B8E2A037-968E-48D0-9DE3-2D4BBF8891EF}" presName="desTx" presStyleLbl="alignAccFollowNode1" presStyleIdx="0" presStyleCnt="2" custLinFactNeighborX="-1442" custLinFactNeighborY="36671">
        <dgm:presLayoutVars>
          <dgm:bulletEnabled val="1"/>
        </dgm:presLayoutVars>
      </dgm:prSet>
      <dgm:spPr/>
    </dgm:pt>
    <dgm:pt modelId="{AC0DDEC5-C73F-46B3-8276-18BE5CE3CAD9}" type="pres">
      <dgm:prSet presAssocID="{FE611BAB-B251-4466-9D35-2ACDC03E269E}" presName="space" presStyleCnt="0"/>
      <dgm:spPr/>
    </dgm:pt>
    <dgm:pt modelId="{7B93479A-A71D-4486-BA72-2B90CD78058D}" type="pres">
      <dgm:prSet presAssocID="{DA6C01CE-75DC-4F7F-801C-257EE3D44345}" presName="composite" presStyleCnt="0"/>
      <dgm:spPr/>
    </dgm:pt>
    <dgm:pt modelId="{D8FC715D-9959-4B46-AEEA-0B6863BF20CB}" type="pres">
      <dgm:prSet presAssocID="{DA6C01CE-75DC-4F7F-801C-257EE3D44345}" presName="parTx" presStyleLbl="alignNode1" presStyleIdx="1" presStyleCnt="2">
        <dgm:presLayoutVars>
          <dgm:chMax val="0"/>
          <dgm:chPref val="0"/>
          <dgm:bulletEnabled val="1"/>
        </dgm:presLayoutVars>
      </dgm:prSet>
      <dgm:spPr/>
    </dgm:pt>
    <dgm:pt modelId="{51E393C0-1BAD-463D-A183-E2A5F6718BB5}" type="pres">
      <dgm:prSet presAssocID="{DA6C01CE-75DC-4F7F-801C-257EE3D44345}" presName="desTx" presStyleLbl="alignAccFollowNode1" presStyleIdx="1" presStyleCnt="2">
        <dgm:presLayoutVars>
          <dgm:bulletEnabled val="1"/>
        </dgm:presLayoutVars>
      </dgm:prSet>
      <dgm:spPr/>
    </dgm:pt>
  </dgm:ptLst>
  <dgm:cxnLst>
    <dgm:cxn modelId="{35040A03-D824-4F85-81AF-43AC11152EE4}" type="presOf" srcId="{AF3DF9C4-939A-4E27-A2FD-0C54FC268841}" destId="{51E393C0-1BAD-463D-A183-E2A5F6718BB5}" srcOrd="0" destOrd="1" presId="urn:microsoft.com/office/officeart/2005/8/layout/hList1"/>
    <dgm:cxn modelId="{490C1C1D-7046-4430-A93E-AD1493B090C7}" srcId="{B8E2A037-968E-48D0-9DE3-2D4BBF8891EF}" destId="{80BDBF9A-97E8-4DA8-AAC4-8707F3C65F12}" srcOrd="0" destOrd="0" parTransId="{C97D7DB4-3A1F-4826-B282-F3DE486A8E86}" sibTransId="{D5201D39-F357-41F5-8E7A-429E3EAF2239}"/>
    <dgm:cxn modelId="{C817F51F-3A75-4312-8350-F8211798D454}" type="presOf" srcId="{6D1AD308-14A6-4766-8A46-99AE1E16280F}" destId="{51E393C0-1BAD-463D-A183-E2A5F6718BB5}" srcOrd="0" destOrd="0" presId="urn:microsoft.com/office/officeart/2005/8/layout/hList1"/>
    <dgm:cxn modelId="{4579EB30-703B-42D0-A415-739845B72B33}" type="presOf" srcId="{80BDBF9A-97E8-4DA8-AAC4-8707F3C65F12}" destId="{713B2DB4-CD78-4225-8980-52EE8CC53B4E}" srcOrd="0" destOrd="0" presId="urn:microsoft.com/office/officeart/2005/8/layout/hList1"/>
    <dgm:cxn modelId="{813DD263-C3BA-4ABB-96B7-115EBA83454F}" srcId="{DA6C01CE-75DC-4F7F-801C-257EE3D44345}" destId="{AF3DF9C4-939A-4E27-A2FD-0C54FC268841}" srcOrd="1" destOrd="0" parTransId="{BD1DE237-EB6B-4122-BCC7-4BE8CBBD94C8}" sibTransId="{83505F12-9434-4E49-9C71-D3763EBA2FD3}"/>
    <dgm:cxn modelId="{FACAB749-7A5E-4706-A5E0-A286C8B4528E}" type="presOf" srcId="{A061C729-75C9-4F74-B654-171C68ACC2F7}" destId="{CDA4FFB2-BBB6-4C52-8946-D2CFC491DE54}" srcOrd="0" destOrd="0" presId="urn:microsoft.com/office/officeart/2005/8/layout/hList1"/>
    <dgm:cxn modelId="{A2E4EF4B-F45A-45B8-91BF-DBC485A62595}" srcId="{A061C729-75C9-4F74-B654-171C68ACC2F7}" destId="{B8E2A037-968E-48D0-9DE3-2D4BBF8891EF}" srcOrd="0" destOrd="0" parTransId="{9B7FD966-D2DB-4623-A352-B0CE8127891A}" sibTransId="{FE611BAB-B251-4466-9D35-2ACDC03E269E}"/>
    <dgm:cxn modelId="{E370D181-6880-4D9D-A6C6-70DCE80F1ACB}" srcId="{DA6C01CE-75DC-4F7F-801C-257EE3D44345}" destId="{6D1AD308-14A6-4766-8A46-99AE1E16280F}" srcOrd="0" destOrd="0" parTransId="{D9E77D88-2720-4A80-918C-F2209EC570AD}" sibTransId="{4793A879-2F5A-41F3-A62C-D56D9CB28B64}"/>
    <dgm:cxn modelId="{32FCABB4-63BC-4C62-8774-59CA41DAAF18}" type="presOf" srcId="{CD8820F2-EEA5-4C50-B4DB-BD7B2BFBA861}" destId="{713B2DB4-CD78-4225-8980-52EE8CC53B4E}" srcOrd="0" destOrd="1" presId="urn:microsoft.com/office/officeart/2005/8/layout/hList1"/>
    <dgm:cxn modelId="{090D00BA-A7C2-4256-A37A-EF756AACE7A8}" type="presOf" srcId="{DA6C01CE-75DC-4F7F-801C-257EE3D44345}" destId="{D8FC715D-9959-4B46-AEEA-0B6863BF20CB}" srcOrd="0" destOrd="0" presId="urn:microsoft.com/office/officeart/2005/8/layout/hList1"/>
    <dgm:cxn modelId="{316615BC-BAA6-4871-8D6E-311BE295592B}" srcId="{B8E2A037-968E-48D0-9DE3-2D4BBF8891EF}" destId="{CD8820F2-EEA5-4C50-B4DB-BD7B2BFBA861}" srcOrd="1" destOrd="0" parTransId="{96F8E7C7-451F-4788-ADB8-B1F534EDC998}" sibTransId="{95A35406-5BCB-4488-AA2D-474C0E549228}"/>
    <dgm:cxn modelId="{1832BFCB-BB78-4007-B72A-51CE2C72F394}" srcId="{A061C729-75C9-4F74-B654-171C68ACC2F7}" destId="{DA6C01CE-75DC-4F7F-801C-257EE3D44345}" srcOrd="1" destOrd="0" parTransId="{EABD708A-8BBD-4EC0-A121-85E9D0D72C8A}" sibTransId="{49446F11-1173-4179-A6F8-C4EB64751D9A}"/>
    <dgm:cxn modelId="{56BF1AF6-C555-446A-A506-750287E08E0B}" type="presOf" srcId="{B8E2A037-968E-48D0-9DE3-2D4BBF8891EF}" destId="{6640F2AE-2733-45E5-BC44-6F1C66B29052}" srcOrd="0" destOrd="0" presId="urn:microsoft.com/office/officeart/2005/8/layout/hList1"/>
    <dgm:cxn modelId="{CC7A423A-8621-4ED2-A52B-AE3DB6498D68}" type="presParOf" srcId="{CDA4FFB2-BBB6-4C52-8946-D2CFC491DE54}" destId="{51CB66DF-A711-4EA3-90A0-94F87505F7EB}" srcOrd="0" destOrd="0" presId="urn:microsoft.com/office/officeart/2005/8/layout/hList1"/>
    <dgm:cxn modelId="{E6BBBEE4-44FC-42BA-B099-C43E50A297D0}" type="presParOf" srcId="{51CB66DF-A711-4EA3-90A0-94F87505F7EB}" destId="{6640F2AE-2733-45E5-BC44-6F1C66B29052}" srcOrd="0" destOrd="0" presId="urn:microsoft.com/office/officeart/2005/8/layout/hList1"/>
    <dgm:cxn modelId="{1AC504B7-52E3-4ABB-BEA6-C6B8BFD6F641}" type="presParOf" srcId="{51CB66DF-A711-4EA3-90A0-94F87505F7EB}" destId="{713B2DB4-CD78-4225-8980-52EE8CC53B4E}" srcOrd="1" destOrd="0" presId="urn:microsoft.com/office/officeart/2005/8/layout/hList1"/>
    <dgm:cxn modelId="{7C48C56F-079B-4E48-B9B0-F6A03F184FFA}" type="presParOf" srcId="{CDA4FFB2-BBB6-4C52-8946-D2CFC491DE54}" destId="{AC0DDEC5-C73F-46B3-8276-18BE5CE3CAD9}" srcOrd="1" destOrd="0" presId="urn:microsoft.com/office/officeart/2005/8/layout/hList1"/>
    <dgm:cxn modelId="{105645EF-6FFA-475A-BA0C-FB3CBC6ABC9A}" type="presParOf" srcId="{CDA4FFB2-BBB6-4C52-8946-D2CFC491DE54}" destId="{7B93479A-A71D-4486-BA72-2B90CD78058D}" srcOrd="2" destOrd="0" presId="urn:microsoft.com/office/officeart/2005/8/layout/hList1"/>
    <dgm:cxn modelId="{3622683C-F54D-4E45-B0C1-3E85A52BF753}" type="presParOf" srcId="{7B93479A-A71D-4486-BA72-2B90CD78058D}" destId="{D8FC715D-9959-4B46-AEEA-0B6863BF20CB}" srcOrd="0" destOrd="0" presId="urn:microsoft.com/office/officeart/2005/8/layout/hList1"/>
    <dgm:cxn modelId="{A382A26E-7D69-4C95-9899-73A92644DC68}" type="presParOf" srcId="{7B93479A-A71D-4486-BA72-2B90CD78058D}" destId="{51E393C0-1BAD-463D-A183-E2A5F6718BB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E214F1-2027-4E19-8ED5-326E8436EB5A}">
      <dsp:nvSpPr>
        <dsp:cNvPr id="0" name=""/>
        <dsp:cNvSpPr/>
      </dsp:nvSpPr>
      <dsp:spPr>
        <a:xfrm>
          <a:off x="20622" y="0"/>
          <a:ext cx="4403675" cy="4195762"/>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NZ" sz="1600" b="1" kern="1200" dirty="0"/>
            <a:t>Knowledge</a:t>
          </a:r>
        </a:p>
        <a:p>
          <a:pPr marL="0" lvl="0" indent="0" algn="ctr" defTabSz="711200">
            <a:lnSpc>
              <a:spcPct val="90000"/>
            </a:lnSpc>
            <a:spcBef>
              <a:spcPct val="0"/>
            </a:spcBef>
            <a:spcAft>
              <a:spcPct val="35000"/>
            </a:spcAft>
            <a:buNone/>
          </a:pPr>
          <a:r>
            <a:rPr lang="en-NZ" sz="1600" b="1" kern="1200" dirty="0"/>
            <a:t>Teaching through concepts</a:t>
          </a:r>
        </a:p>
        <a:p>
          <a:pPr marL="0" lvl="0" indent="0" algn="ctr" defTabSz="711200">
            <a:lnSpc>
              <a:spcPct val="90000"/>
            </a:lnSpc>
            <a:spcBef>
              <a:spcPct val="0"/>
            </a:spcBef>
            <a:spcAft>
              <a:spcPct val="35000"/>
            </a:spcAft>
            <a:buNone/>
          </a:pPr>
          <a:r>
            <a:rPr lang="en-NZ" sz="1400" b="0" kern="1200" dirty="0"/>
            <a:t>Conceptual understandings</a:t>
          </a:r>
        </a:p>
        <a:p>
          <a:pPr marL="0" lvl="0" indent="0" algn="ctr" defTabSz="711200">
            <a:lnSpc>
              <a:spcPct val="90000"/>
            </a:lnSpc>
            <a:spcBef>
              <a:spcPct val="0"/>
            </a:spcBef>
            <a:spcAft>
              <a:spcPct val="35000"/>
            </a:spcAft>
            <a:buNone/>
          </a:pPr>
          <a:endParaRPr lang="en-NZ" sz="1200" b="1" kern="1200" dirty="0"/>
        </a:p>
      </dsp:txBody>
      <dsp:txXfrm>
        <a:off x="20622" y="1678304"/>
        <a:ext cx="4403675" cy="1678304"/>
      </dsp:txXfrm>
    </dsp:sp>
    <dsp:sp modelId="{66C14E24-5449-457F-94FA-59DA4139749A}">
      <dsp:nvSpPr>
        <dsp:cNvPr id="0" name=""/>
        <dsp:cNvSpPr/>
      </dsp:nvSpPr>
      <dsp:spPr>
        <a:xfrm>
          <a:off x="1507087" y="251745"/>
          <a:ext cx="1397188" cy="1397188"/>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ECF82D-E47F-4C95-B1E8-07B9E4D267A1}">
      <dsp:nvSpPr>
        <dsp:cNvPr id="0" name=""/>
        <dsp:cNvSpPr/>
      </dsp:nvSpPr>
      <dsp:spPr>
        <a:xfrm>
          <a:off x="4539630" y="0"/>
          <a:ext cx="4403675" cy="4195762"/>
        </a:xfrm>
        <a:prstGeom prst="roundRect">
          <a:avLst>
            <a:gd name="adj" fmla="val 10000"/>
          </a:avLst>
        </a:prstGeom>
        <a:solidFill>
          <a:schemeClr val="accent5">
            <a:hueOff val="-19363936"/>
            <a:satOff val="21104"/>
            <a:lumOff val="509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NZ" sz="1600" b="1" kern="1200" dirty="0"/>
            <a:t>Skills</a:t>
          </a:r>
        </a:p>
        <a:p>
          <a:pPr marL="0" lvl="0" indent="0" algn="ctr" defTabSz="711200">
            <a:lnSpc>
              <a:spcPct val="90000"/>
            </a:lnSpc>
            <a:spcBef>
              <a:spcPct val="0"/>
            </a:spcBef>
            <a:spcAft>
              <a:spcPct val="35000"/>
            </a:spcAft>
            <a:buNone/>
          </a:pPr>
          <a:r>
            <a:rPr lang="en-NZ" sz="1400" kern="1200" dirty="0"/>
            <a:t> Asking questions</a:t>
          </a:r>
        </a:p>
        <a:p>
          <a:pPr marL="0" lvl="0" indent="0" algn="ctr" defTabSz="711200">
            <a:lnSpc>
              <a:spcPct val="90000"/>
            </a:lnSpc>
            <a:spcBef>
              <a:spcPct val="0"/>
            </a:spcBef>
            <a:spcAft>
              <a:spcPct val="35000"/>
            </a:spcAft>
            <a:buNone/>
          </a:pPr>
          <a:r>
            <a:rPr lang="en-NZ" sz="1400" kern="1200" dirty="0"/>
            <a:t>Research – collecting, analysing and communicating</a:t>
          </a:r>
        </a:p>
        <a:p>
          <a:pPr marL="0" lvl="0" indent="0" algn="ctr" defTabSz="711200">
            <a:lnSpc>
              <a:spcPct val="90000"/>
            </a:lnSpc>
            <a:spcBef>
              <a:spcPct val="0"/>
            </a:spcBef>
            <a:spcAft>
              <a:spcPct val="35000"/>
            </a:spcAft>
            <a:buNone/>
          </a:pPr>
          <a:r>
            <a:rPr lang="en-NZ" sz="1400" kern="1200" dirty="0"/>
            <a:t>Mapping, graphing etc</a:t>
          </a:r>
        </a:p>
        <a:p>
          <a:pPr marL="0" lvl="0" indent="0" algn="ctr" defTabSz="711200">
            <a:lnSpc>
              <a:spcPct val="90000"/>
            </a:lnSpc>
            <a:spcBef>
              <a:spcPct val="0"/>
            </a:spcBef>
            <a:spcAft>
              <a:spcPct val="35000"/>
            </a:spcAft>
            <a:buNone/>
          </a:pPr>
          <a:r>
            <a:rPr lang="en-NZ" sz="1400" kern="1200" dirty="0"/>
            <a:t> Identifying values and perspectives</a:t>
          </a:r>
        </a:p>
        <a:p>
          <a:pPr marL="0" lvl="0" indent="0" algn="ctr" defTabSz="711200">
            <a:lnSpc>
              <a:spcPct val="90000"/>
            </a:lnSpc>
            <a:spcBef>
              <a:spcPct val="0"/>
            </a:spcBef>
            <a:spcAft>
              <a:spcPct val="35000"/>
            </a:spcAft>
            <a:buNone/>
          </a:pPr>
          <a:r>
            <a:rPr lang="en-NZ" sz="1400" kern="1200" dirty="0"/>
            <a:t>Analysing decisions, taking social action </a:t>
          </a:r>
        </a:p>
      </dsp:txBody>
      <dsp:txXfrm>
        <a:off x="4539630" y="1678304"/>
        <a:ext cx="4403675" cy="1678304"/>
      </dsp:txXfrm>
    </dsp:sp>
    <dsp:sp modelId="{1FDA741D-D76B-401D-AB10-6FCAC4E93179}">
      <dsp:nvSpPr>
        <dsp:cNvPr id="0" name=""/>
        <dsp:cNvSpPr/>
      </dsp:nvSpPr>
      <dsp:spPr>
        <a:xfrm>
          <a:off x="6042873" y="251745"/>
          <a:ext cx="1397188" cy="1397188"/>
        </a:xfrm>
        <a:prstGeom prst="ellipse">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57DBD9-C504-4E60-91A9-19D799C864CC}">
      <dsp:nvSpPr>
        <dsp:cNvPr id="0" name=""/>
        <dsp:cNvSpPr/>
      </dsp:nvSpPr>
      <dsp:spPr>
        <a:xfrm>
          <a:off x="357885" y="3356609"/>
          <a:ext cx="8231378" cy="629364"/>
        </a:xfrm>
        <a:prstGeom prst="leftRightArrow">
          <a:avLst/>
        </a:prstGeom>
        <a:solidFill>
          <a:schemeClr val="accent5">
            <a:tint val="4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40F2AE-2733-45E5-BC44-6F1C66B29052}">
      <dsp:nvSpPr>
        <dsp:cNvPr id="0" name=""/>
        <dsp:cNvSpPr/>
      </dsp:nvSpPr>
      <dsp:spPr>
        <a:xfrm>
          <a:off x="2" y="28571"/>
          <a:ext cx="4734264" cy="979200"/>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r>
            <a:rPr lang="en-NZ" sz="3400" kern="1200" dirty="0"/>
            <a:t>Representation</a:t>
          </a:r>
        </a:p>
      </dsp:txBody>
      <dsp:txXfrm>
        <a:off x="2" y="28571"/>
        <a:ext cx="4734264" cy="979200"/>
      </dsp:txXfrm>
    </dsp:sp>
    <dsp:sp modelId="{713B2DB4-CD78-4225-8980-52EE8CC53B4E}">
      <dsp:nvSpPr>
        <dsp:cNvPr id="0" name=""/>
        <dsp:cNvSpPr/>
      </dsp:nvSpPr>
      <dsp:spPr>
        <a:xfrm>
          <a:off x="0" y="1077253"/>
          <a:ext cx="4734264" cy="2572408"/>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1356" tIns="181356" rIns="241808" bIns="272034" numCol="1" spcCol="1270" anchor="t" anchorCtr="0">
          <a:noAutofit/>
        </a:bodyPr>
        <a:lstStyle/>
        <a:p>
          <a:pPr marL="285750" lvl="1" indent="-285750" algn="l" defTabSz="1511300">
            <a:lnSpc>
              <a:spcPct val="90000"/>
            </a:lnSpc>
            <a:spcBef>
              <a:spcPct val="0"/>
            </a:spcBef>
            <a:spcAft>
              <a:spcPct val="15000"/>
            </a:spcAft>
            <a:buChar char="•"/>
          </a:pPr>
          <a:r>
            <a:rPr lang="en-NZ" sz="3400" b="1" kern="1200" dirty="0"/>
            <a:t>Aligned concepts</a:t>
          </a:r>
        </a:p>
        <a:p>
          <a:pPr marL="285750" lvl="1" indent="-285750" algn="l" defTabSz="1511300">
            <a:lnSpc>
              <a:spcPct val="90000"/>
            </a:lnSpc>
            <a:spcBef>
              <a:spcPct val="0"/>
            </a:spcBef>
            <a:spcAft>
              <a:spcPct val="15000"/>
            </a:spcAft>
            <a:buChar char="•"/>
          </a:pPr>
          <a:r>
            <a:rPr lang="en-NZ" sz="3400" kern="1200" dirty="0"/>
            <a:t>suffrage, participation; human rights</a:t>
          </a:r>
        </a:p>
      </dsp:txBody>
      <dsp:txXfrm>
        <a:off x="0" y="1077253"/>
        <a:ext cx="4734264" cy="2572408"/>
      </dsp:txXfrm>
    </dsp:sp>
    <dsp:sp modelId="{D8FC715D-9959-4B46-AEEA-0B6863BF20CB}">
      <dsp:nvSpPr>
        <dsp:cNvPr id="0" name=""/>
        <dsp:cNvSpPr/>
      </dsp:nvSpPr>
      <dsp:spPr>
        <a:xfrm>
          <a:off x="5397111" y="49026"/>
          <a:ext cx="4734264" cy="979200"/>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r>
            <a:rPr lang="en-NZ" sz="3400" kern="1200" dirty="0"/>
            <a:t>Systems of government</a:t>
          </a:r>
        </a:p>
      </dsp:txBody>
      <dsp:txXfrm>
        <a:off x="5397111" y="49026"/>
        <a:ext cx="4734264" cy="979200"/>
      </dsp:txXfrm>
    </dsp:sp>
    <dsp:sp modelId="{51E393C0-1BAD-463D-A183-E2A5F6718BB5}">
      <dsp:nvSpPr>
        <dsp:cNvPr id="0" name=""/>
        <dsp:cNvSpPr/>
      </dsp:nvSpPr>
      <dsp:spPr>
        <a:xfrm>
          <a:off x="5397111" y="1028226"/>
          <a:ext cx="4734264" cy="2572408"/>
        </a:xfrm>
        <a:prstGeom prst="rect">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1356" tIns="181356" rIns="241808" bIns="272034"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NZ" sz="3400" b="1" kern="1200" dirty="0"/>
            <a:t> Aligned concepts</a:t>
          </a:r>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NZ" sz="3400" kern="1200" dirty="0"/>
            <a:t> democracy, justice, mana, power, colonialism</a:t>
          </a:r>
        </a:p>
      </dsp:txBody>
      <dsp:txXfrm>
        <a:off x="5397111" y="1028226"/>
        <a:ext cx="4734264" cy="2572408"/>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1B38F1BC-278D-4AD3-82B9-60CE694B553F}" type="datetimeFigureOut">
              <a:rPr lang="en-NZ" smtClean="0"/>
              <a:t>6/11/2024</a:t>
            </a:fld>
            <a:endParaRPr lang="en-NZ"/>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CF6D2CC9-3C57-4517-BA6E-67F75D67A232}" type="slidenum">
              <a:rPr lang="en-NZ" smtClean="0"/>
              <a:t>‹#›</a:t>
            </a:fld>
            <a:endParaRPr lang="en-NZ"/>
          </a:p>
        </p:txBody>
      </p:sp>
    </p:spTree>
    <p:extLst>
      <p:ext uri="{BB962C8B-B14F-4D97-AF65-F5344CB8AC3E}">
        <p14:creationId xmlns:p14="http://schemas.microsoft.com/office/powerpoint/2010/main" val="3909056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F6D2CC9-3C57-4517-BA6E-67F75D67A232}" type="slidenum">
              <a:rPr lang="en-NZ" smtClean="0"/>
              <a:t>1</a:t>
            </a:fld>
            <a:endParaRPr lang="en-NZ"/>
          </a:p>
        </p:txBody>
      </p:sp>
    </p:spTree>
    <p:extLst>
      <p:ext uri="{BB962C8B-B14F-4D97-AF65-F5344CB8AC3E}">
        <p14:creationId xmlns:p14="http://schemas.microsoft.com/office/powerpoint/2010/main" val="1200416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C5589F6-2F5C-4472-A90B-4FD4D465AF39}" type="slidenum">
              <a:rPr lang="en-GB" altLang="en-US" smtClean="0"/>
              <a:pPr/>
              <a:t>22</a:t>
            </a:fld>
            <a:endParaRPr lang="en-GB" altLang="en-US"/>
          </a:p>
        </p:txBody>
      </p:sp>
      <p:sp>
        <p:nvSpPr>
          <p:cNvPr id="44035" name="Rectangle 2"/>
          <p:cNvSpPr>
            <a:spLocks noGrp="1" noRot="1" noChangeAspect="1" noChangeArrowheads="1" noTextEdit="1"/>
          </p:cNvSpPr>
          <p:nvPr>
            <p:ph type="sldImg"/>
          </p:nvPr>
        </p:nvSpPr>
        <p:spPr>
          <a:xfrm>
            <a:off x="93663" y="746125"/>
            <a:ext cx="6621462" cy="3725863"/>
          </a:xfrm>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Some points learned during this exercise: </a:t>
            </a:r>
          </a:p>
          <a:p>
            <a:pPr eaLnBrk="1" hangingPunct="1">
              <a:buFontTx/>
              <a:buChar char="•"/>
            </a:pPr>
            <a:r>
              <a:rPr lang="en-US" altLang="en-US">
                <a:latin typeface="Arial" panose="020B0604020202020204" pitchFamily="34" charset="0"/>
              </a:rPr>
              <a:t>Too many concepts</a:t>
            </a:r>
          </a:p>
          <a:p>
            <a:pPr eaLnBrk="1" hangingPunct="1">
              <a:buFontTx/>
              <a:buChar char="•"/>
            </a:pPr>
            <a:r>
              <a:rPr lang="en-US" altLang="en-US">
                <a:latin typeface="Arial" panose="020B0604020202020204" pitchFamily="34" charset="0"/>
              </a:rPr>
              <a:t>Most understandings were at definition stage; </a:t>
            </a:r>
          </a:p>
          <a:p>
            <a:pPr eaLnBrk="1" hangingPunct="1">
              <a:buFontTx/>
              <a:buChar char="•"/>
            </a:pPr>
            <a:r>
              <a:rPr lang="en-US" altLang="en-US">
                <a:latin typeface="Arial" panose="020B0604020202020204" pitchFamily="34" charset="0"/>
              </a:rPr>
              <a:t>Some understandings showed higher level application e.g. Sometimes people feel…</a:t>
            </a:r>
          </a:p>
        </p:txBody>
      </p:sp>
    </p:spTree>
    <p:extLst>
      <p:ext uri="{BB962C8B-B14F-4D97-AF65-F5344CB8AC3E}">
        <p14:creationId xmlns:p14="http://schemas.microsoft.com/office/powerpoint/2010/main" val="3434406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Who gets to have a say? (in our democracy)</a:t>
            </a:r>
          </a:p>
        </p:txBody>
      </p:sp>
      <p:sp>
        <p:nvSpPr>
          <p:cNvPr id="4" name="Slide Number Placeholder 3"/>
          <p:cNvSpPr>
            <a:spLocks noGrp="1"/>
          </p:cNvSpPr>
          <p:nvPr>
            <p:ph type="sldNum" sz="quarter" idx="5"/>
          </p:nvPr>
        </p:nvSpPr>
        <p:spPr/>
        <p:txBody>
          <a:bodyPr/>
          <a:lstStyle/>
          <a:p>
            <a:fld id="{4D2D0D8E-F2DB-4039-BE1F-DB514AE6BDBD}" type="slidenum">
              <a:rPr lang="en-NZ" smtClean="0"/>
              <a:t>23</a:t>
            </a:fld>
            <a:endParaRPr lang="en-NZ"/>
          </a:p>
        </p:txBody>
      </p:sp>
    </p:spTree>
    <p:extLst>
      <p:ext uri="{BB962C8B-B14F-4D97-AF65-F5344CB8AC3E}">
        <p14:creationId xmlns:p14="http://schemas.microsoft.com/office/powerpoint/2010/main" val="2769125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4D2D0D8E-F2DB-4039-BE1F-DB514AE6BDBD}" type="slidenum">
              <a:rPr lang="en-NZ" smtClean="0"/>
              <a:t>24</a:t>
            </a:fld>
            <a:endParaRPr lang="en-NZ"/>
          </a:p>
        </p:txBody>
      </p:sp>
    </p:spTree>
    <p:extLst>
      <p:ext uri="{BB962C8B-B14F-4D97-AF65-F5344CB8AC3E}">
        <p14:creationId xmlns:p14="http://schemas.microsoft.com/office/powerpoint/2010/main" val="1681760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4D2D0D8E-F2DB-4039-BE1F-DB514AE6BDBD}" type="slidenum">
              <a:rPr lang="en-NZ" smtClean="0"/>
              <a:t>25</a:t>
            </a:fld>
            <a:endParaRPr lang="en-NZ"/>
          </a:p>
        </p:txBody>
      </p:sp>
    </p:spTree>
    <p:extLst>
      <p:ext uri="{BB962C8B-B14F-4D97-AF65-F5344CB8AC3E}">
        <p14:creationId xmlns:p14="http://schemas.microsoft.com/office/powerpoint/2010/main" val="566424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4D2D0D8E-F2DB-4039-BE1F-DB514AE6BDBD}" type="slidenum">
              <a:rPr lang="en-NZ" smtClean="0"/>
              <a:t>27</a:t>
            </a:fld>
            <a:endParaRPr lang="en-NZ"/>
          </a:p>
        </p:txBody>
      </p:sp>
    </p:spTree>
    <p:extLst>
      <p:ext uri="{BB962C8B-B14F-4D97-AF65-F5344CB8AC3E}">
        <p14:creationId xmlns:p14="http://schemas.microsoft.com/office/powerpoint/2010/main" val="2924237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https://esolonline.tki.org.nz/ESOL-Online/Planning-for-my-students-needs/Resources-for-planning/ESOL-teaching-strategies/Vocabulary</a:t>
            </a:r>
          </a:p>
        </p:txBody>
      </p:sp>
      <p:sp>
        <p:nvSpPr>
          <p:cNvPr id="4" name="Slide Number Placeholder 3"/>
          <p:cNvSpPr>
            <a:spLocks noGrp="1"/>
          </p:cNvSpPr>
          <p:nvPr>
            <p:ph type="sldNum" sz="quarter" idx="5"/>
          </p:nvPr>
        </p:nvSpPr>
        <p:spPr/>
        <p:txBody>
          <a:bodyPr/>
          <a:lstStyle/>
          <a:p>
            <a:fld id="{2D4AF940-2D83-4725-874A-BFE1A2D9C307}" type="slidenum">
              <a:rPr lang="en-NZ" smtClean="0"/>
              <a:t>28</a:t>
            </a:fld>
            <a:endParaRPr lang="en-NZ"/>
          </a:p>
        </p:txBody>
      </p:sp>
    </p:spTree>
    <p:extLst>
      <p:ext uri="{BB962C8B-B14F-4D97-AF65-F5344CB8AC3E}">
        <p14:creationId xmlns:p14="http://schemas.microsoft.com/office/powerpoint/2010/main" val="3873725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ProximaNova"/>
              </a:rPr>
              <a:t>Although New Zealand's 1852 constitution was theoretically </a:t>
            </a:r>
            <a:r>
              <a:rPr lang="en-US" b="0" i="0" dirty="0" err="1">
                <a:solidFill>
                  <a:srgbClr val="333333"/>
                </a:solidFill>
                <a:effectLst/>
                <a:latin typeface="ProximaNova"/>
              </a:rPr>
              <a:t>colour</a:t>
            </a:r>
            <a:r>
              <a:rPr lang="en-US" b="0" i="0" dirty="0">
                <a:solidFill>
                  <a:srgbClr val="333333"/>
                </a:solidFill>
                <a:effectLst/>
                <a:latin typeface="ProximaNova"/>
              </a:rPr>
              <a:t>-blind, very few Māori were able to vote in early elections because they owned their lands communally. The wars of the 1860s </a:t>
            </a:r>
            <a:r>
              <a:rPr lang="en-US" b="0" i="0" dirty="0" err="1">
                <a:solidFill>
                  <a:srgbClr val="333333"/>
                </a:solidFill>
                <a:effectLst/>
                <a:latin typeface="ProximaNova"/>
              </a:rPr>
              <a:t>fuelled</a:t>
            </a:r>
            <a:r>
              <a:rPr lang="en-US" b="0" i="0" dirty="0">
                <a:solidFill>
                  <a:srgbClr val="333333"/>
                </a:solidFill>
                <a:effectLst/>
                <a:latin typeface="ProximaNova"/>
              </a:rPr>
              <a:t> debate about Māori representation, and in 1867 four parliamentary seats were set up specifically for Māori. As a result of this legislation, Māori men achieved universal suffrage 12 years before European men.</a:t>
            </a:r>
            <a:endParaRPr lang="en-NZ" dirty="0"/>
          </a:p>
        </p:txBody>
      </p:sp>
      <p:sp>
        <p:nvSpPr>
          <p:cNvPr id="4" name="Slide Number Placeholder 3"/>
          <p:cNvSpPr>
            <a:spLocks noGrp="1"/>
          </p:cNvSpPr>
          <p:nvPr>
            <p:ph type="sldNum" sz="quarter" idx="5"/>
          </p:nvPr>
        </p:nvSpPr>
        <p:spPr/>
        <p:txBody>
          <a:bodyPr/>
          <a:lstStyle/>
          <a:p>
            <a:fld id="{4D2D0D8E-F2DB-4039-BE1F-DB514AE6BDBD}" type="slidenum">
              <a:rPr lang="en-NZ" smtClean="0"/>
              <a:t>30</a:t>
            </a:fld>
            <a:endParaRPr lang="en-NZ"/>
          </a:p>
        </p:txBody>
      </p:sp>
    </p:spTree>
    <p:extLst>
      <p:ext uri="{BB962C8B-B14F-4D97-AF65-F5344CB8AC3E}">
        <p14:creationId xmlns:p14="http://schemas.microsoft.com/office/powerpoint/2010/main" val="3124025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4D2D0D8E-F2DB-4039-BE1F-DB514AE6BDBD}" type="slidenum">
              <a:rPr lang="en-NZ" smtClean="0"/>
              <a:t>31</a:t>
            </a:fld>
            <a:endParaRPr lang="en-NZ"/>
          </a:p>
        </p:txBody>
      </p:sp>
    </p:spTree>
    <p:extLst>
      <p:ext uri="{BB962C8B-B14F-4D97-AF65-F5344CB8AC3E}">
        <p14:creationId xmlns:p14="http://schemas.microsoft.com/office/powerpoint/2010/main" val="3189383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4D2D0D8E-F2DB-4039-BE1F-DB514AE6BDBD}" type="slidenum">
              <a:rPr lang="en-NZ" smtClean="0"/>
              <a:t>34</a:t>
            </a:fld>
            <a:endParaRPr lang="en-NZ"/>
          </a:p>
        </p:txBody>
      </p:sp>
    </p:spTree>
    <p:extLst>
      <p:ext uri="{BB962C8B-B14F-4D97-AF65-F5344CB8AC3E}">
        <p14:creationId xmlns:p14="http://schemas.microsoft.com/office/powerpoint/2010/main" val="3255223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a:defRPr/>
            </a:pPr>
            <a:fld id="{51331188-AAB8-43A4-86C4-115EB7D687FF}" type="slidenum">
              <a:rPr lang="en-NZ" smtClean="0"/>
              <a:pPr>
                <a:defRPr/>
              </a:pPr>
              <a:t>35</a:t>
            </a:fld>
            <a:endParaRPr lang="en-NZ"/>
          </a:p>
        </p:txBody>
      </p:sp>
    </p:spTree>
    <p:extLst>
      <p:ext uri="{BB962C8B-B14F-4D97-AF65-F5344CB8AC3E}">
        <p14:creationId xmlns:p14="http://schemas.microsoft.com/office/powerpoint/2010/main" val="1489477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F6D2CC9-3C57-4517-BA6E-67F75D67A232}" type="slidenum">
              <a:rPr lang="en-NZ" smtClean="0"/>
              <a:t>2</a:t>
            </a:fld>
            <a:endParaRPr lang="en-NZ"/>
          </a:p>
        </p:txBody>
      </p:sp>
    </p:spTree>
    <p:extLst>
      <p:ext uri="{BB962C8B-B14F-4D97-AF65-F5344CB8AC3E}">
        <p14:creationId xmlns:p14="http://schemas.microsoft.com/office/powerpoint/2010/main" val="1388453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71D3D01-A1B1-42D4-8963-BC1E7FAEC34C}" type="slidenum">
              <a:rPr lang="en-GB" altLang="en-US" smtClean="0"/>
              <a:pPr/>
              <a:t>39</a:t>
            </a:fld>
            <a:endParaRPr lang="en-GB" altLang="en-US"/>
          </a:p>
        </p:txBody>
      </p:sp>
      <p:sp>
        <p:nvSpPr>
          <p:cNvPr id="30723" name="Rectangle 2"/>
          <p:cNvSpPr>
            <a:spLocks noGrp="1" noRot="1" noChangeAspect="1" noChangeArrowheads="1" noTextEdit="1"/>
          </p:cNvSpPr>
          <p:nvPr>
            <p:ph type="sldImg"/>
          </p:nvPr>
        </p:nvSpPr>
        <p:spPr>
          <a:xfrm>
            <a:off x="-219075" y="811213"/>
            <a:ext cx="7197725" cy="4049712"/>
          </a:xfrm>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0"/>
              </a:spcBef>
            </a:pPr>
            <a:r>
              <a:rPr lang="en-AU" altLang="en-US" sz="1000" b="1" dirty="0">
                <a:solidFill>
                  <a:srgbClr val="000000"/>
                </a:solidFill>
                <a:latin typeface="Arial" panose="020B0604020202020204" pitchFamily="34" charset="0"/>
                <a:cs typeface="Times New Roman" panose="02020603050405020304" pitchFamily="18" charset="0"/>
              </a:rPr>
              <a:t>Approaches to building conceptual understandings</a:t>
            </a:r>
          </a:p>
          <a:p>
            <a:pPr eaLnBrk="1" hangingPunct="1">
              <a:spcBef>
                <a:spcPct val="0"/>
              </a:spcBef>
            </a:pPr>
            <a:r>
              <a:rPr lang="en-AU" altLang="en-US" sz="800" b="1" dirty="0">
                <a:solidFill>
                  <a:srgbClr val="000000"/>
                </a:solidFill>
                <a:latin typeface="Arial" panose="020B0604020202020204" pitchFamily="34" charset="0"/>
                <a:cs typeface="Times New Roman" panose="02020603050405020304" pitchFamily="18" charset="0"/>
              </a:rPr>
              <a:t>Student ability to:</a:t>
            </a:r>
          </a:p>
          <a:p>
            <a:pPr eaLnBrk="1" hangingPunct="1">
              <a:spcBef>
                <a:spcPct val="0"/>
              </a:spcBef>
            </a:pPr>
            <a:r>
              <a:rPr lang="en-AU" altLang="en-US" sz="800" b="1" i="1" dirty="0">
                <a:latin typeface="Arial" panose="020B0604020202020204" pitchFamily="34" charset="0"/>
                <a:cs typeface="Times New Roman" panose="02020603050405020304" pitchFamily="18" charset="0"/>
              </a:rPr>
              <a:t>1.</a:t>
            </a:r>
            <a:r>
              <a:rPr lang="en-AU" altLang="en-US" sz="800" dirty="0">
                <a:latin typeface="Arial" panose="020B0604020202020204" pitchFamily="34" charset="0"/>
                <a:cs typeface="Times New Roman" panose="02020603050405020304" pitchFamily="18" charset="0"/>
              </a:rPr>
              <a:t> </a:t>
            </a:r>
            <a:r>
              <a:rPr lang="en-AU" altLang="en-US" sz="800" b="1" i="1" dirty="0">
                <a:latin typeface="Arial" panose="020B0604020202020204" pitchFamily="34" charset="0"/>
                <a:cs typeface="Times New Roman" panose="02020603050405020304" pitchFamily="18" charset="0"/>
              </a:rPr>
              <a:t>List, sort, and label and define concepts</a:t>
            </a:r>
            <a:r>
              <a:rPr lang="en-AU" altLang="en-US" sz="800" dirty="0">
                <a:latin typeface="Arial" panose="020B0604020202020204" pitchFamily="34" charset="0"/>
                <a:cs typeface="Times New Roman" panose="02020603050405020304" pitchFamily="18" charset="0"/>
              </a:rPr>
              <a:t> </a:t>
            </a:r>
          </a:p>
          <a:p>
            <a:pPr eaLnBrk="1" hangingPunct="1">
              <a:spcBef>
                <a:spcPct val="0"/>
              </a:spcBef>
            </a:pPr>
            <a:r>
              <a:rPr lang="en-AU" altLang="en-US" sz="800" b="1" i="1" dirty="0">
                <a:latin typeface="Arial" panose="020B0604020202020204" pitchFamily="34" charset="0"/>
                <a:cs typeface="Times New Roman" panose="02020603050405020304" pitchFamily="18" charset="0"/>
              </a:rPr>
              <a:t>2. Identify further examples and non-examples</a:t>
            </a:r>
            <a:endParaRPr lang="en-US" altLang="en-US" sz="800" dirty="0">
              <a:latin typeface="Arial" panose="020B0604020202020204" pitchFamily="34" charset="0"/>
              <a:cs typeface="Times New Roman" panose="02020603050405020304" pitchFamily="18" charset="0"/>
            </a:endParaRPr>
          </a:p>
          <a:p>
            <a:pPr>
              <a:spcBef>
                <a:spcPct val="0"/>
              </a:spcBef>
            </a:pPr>
            <a:r>
              <a:rPr lang="en-AU" altLang="en-US" sz="700" dirty="0">
                <a:latin typeface="Arial" panose="020B0604020202020204" pitchFamily="34" charset="0"/>
                <a:cs typeface="Times New Roman" panose="02020603050405020304" pitchFamily="18" charset="0"/>
              </a:rPr>
              <a:t>Construct links between like-concepts. For example, ask students to show relationships between concepts in a context of learning </a:t>
            </a:r>
          </a:p>
          <a:p>
            <a:pPr eaLnBrk="1" hangingPunct="1">
              <a:spcBef>
                <a:spcPct val="0"/>
              </a:spcBef>
            </a:pPr>
            <a:r>
              <a:rPr lang="en-AU" altLang="en-US" sz="800" b="1" i="1" dirty="0">
                <a:latin typeface="Arial" panose="020B0604020202020204" pitchFamily="34" charset="0"/>
                <a:cs typeface="Times New Roman" panose="02020603050405020304" pitchFamily="18" charset="0"/>
              </a:rPr>
              <a:t>3. Demonstrate connections between multiple concepts</a:t>
            </a:r>
            <a:r>
              <a:rPr lang="en-AU" altLang="en-US" sz="700" b="1" i="1" dirty="0">
                <a:latin typeface="Arial" panose="020B0604020202020204" pitchFamily="34" charset="0"/>
                <a:cs typeface="Times New Roman" panose="02020603050405020304" pitchFamily="18" charset="0"/>
              </a:rPr>
              <a:t> </a:t>
            </a:r>
            <a:endParaRPr lang="en-US" altLang="en-US" sz="700" dirty="0">
              <a:latin typeface="Arial" panose="020B0604020202020204" pitchFamily="34" charset="0"/>
              <a:cs typeface="Times New Roman" panose="02020603050405020304" pitchFamily="18" charset="0"/>
            </a:endParaRPr>
          </a:p>
          <a:p>
            <a:pPr>
              <a:spcBef>
                <a:spcPct val="0"/>
              </a:spcBef>
            </a:pPr>
            <a:r>
              <a:rPr lang="en-AU" altLang="en-US" sz="700" dirty="0">
                <a:latin typeface="Arial" panose="020B0604020202020204" pitchFamily="34" charset="0"/>
                <a:cs typeface="Times New Roman" panose="02020603050405020304" pitchFamily="18" charset="0"/>
              </a:rPr>
              <a:t>Explore the relationships between concepts and how they are linked.</a:t>
            </a:r>
            <a:r>
              <a:rPr lang="en-AU" altLang="en-US" sz="700" b="1" dirty="0">
                <a:latin typeface="Arial" panose="020B0604020202020204" pitchFamily="34" charset="0"/>
                <a:cs typeface="Times New Roman" panose="02020603050405020304" pitchFamily="18" charset="0"/>
              </a:rPr>
              <a:t> </a:t>
            </a:r>
            <a:r>
              <a:rPr lang="en-AU" altLang="en-US" sz="700" dirty="0">
                <a:latin typeface="Arial" panose="020B0604020202020204" pitchFamily="34" charset="0"/>
                <a:cs typeface="Times New Roman" panose="02020603050405020304" pitchFamily="18" charset="0"/>
              </a:rPr>
              <a:t>Select ‘bundles of concepts’ around a conceptual understanding and</a:t>
            </a:r>
            <a:r>
              <a:rPr lang="en-AU" altLang="en-US" sz="700" b="1" dirty="0">
                <a:latin typeface="Arial" panose="020B0604020202020204" pitchFamily="34" charset="0"/>
                <a:cs typeface="Times New Roman" panose="02020603050405020304" pitchFamily="18" charset="0"/>
              </a:rPr>
              <a:t> </a:t>
            </a:r>
            <a:r>
              <a:rPr lang="en-AU" altLang="en-US" sz="700" dirty="0">
                <a:latin typeface="Arial" panose="020B0604020202020204" pitchFamily="34" charset="0"/>
                <a:cs typeface="Times New Roman" panose="02020603050405020304" pitchFamily="18" charset="0"/>
              </a:rPr>
              <a:t>encourage students to explore their understanding of connections between these concepts.</a:t>
            </a:r>
            <a:r>
              <a:rPr lang="en-AU" altLang="en-US" sz="700" b="1" dirty="0">
                <a:latin typeface="Arial" panose="020B0604020202020204" pitchFamily="34" charset="0"/>
                <a:cs typeface="Times New Roman" panose="02020603050405020304" pitchFamily="18" charset="0"/>
              </a:rPr>
              <a:t> </a:t>
            </a:r>
          </a:p>
          <a:p>
            <a:pPr eaLnBrk="1" hangingPunct="1">
              <a:spcBef>
                <a:spcPct val="0"/>
              </a:spcBef>
            </a:pPr>
            <a:r>
              <a:rPr lang="en-AU" altLang="en-US" sz="800" b="1" i="1" dirty="0">
                <a:latin typeface="Arial" panose="020B0604020202020204" pitchFamily="34" charset="0"/>
                <a:cs typeface="Times New Roman" panose="02020603050405020304" pitchFamily="18" charset="0"/>
              </a:rPr>
              <a:t>4.  Transfer conceptual understanding to previously unseen/unknown examples</a:t>
            </a:r>
            <a:r>
              <a:rPr lang="en-AU" altLang="en-US" sz="700" b="1" i="1" dirty="0">
                <a:latin typeface="Arial" panose="020B0604020202020204" pitchFamily="34" charset="0"/>
                <a:cs typeface="Times New Roman" panose="02020603050405020304" pitchFamily="18" charset="0"/>
              </a:rPr>
              <a:t> </a:t>
            </a:r>
            <a:endParaRPr lang="en-US" altLang="en-US" sz="700" dirty="0">
              <a:latin typeface="Arial" panose="020B0604020202020204" pitchFamily="34" charset="0"/>
              <a:cs typeface="Times New Roman" panose="02020603050405020304" pitchFamily="18" charset="0"/>
            </a:endParaRPr>
          </a:p>
          <a:p>
            <a:pPr>
              <a:spcBef>
                <a:spcPct val="0"/>
              </a:spcBef>
            </a:pPr>
            <a:r>
              <a:rPr lang="en-AU" altLang="en-US" sz="700" dirty="0">
                <a:latin typeface="Arial" panose="020B0604020202020204" pitchFamily="34" charset="0"/>
                <a:cs typeface="Times New Roman" panose="02020603050405020304" pitchFamily="18" charset="0"/>
              </a:rPr>
              <a:t>Apply the concept to new/unrelated contexts</a:t>
            </a:r>
          </a:p>
          <a:p>
            <a:pPr eaLnBrk="1" hangingPunct="1">
              <a:spcBef>
                <a:spcPct val="0"/>
              </a:spcBef>
            </a:pPr>
            <a:r>
              <a:rPr lang="en-AU" altLang="en-US" sz="800" b="1" i="1" dirty="0">
                <a:latin typeface="Arial" panose="020B0604020202020204" pitchFamily="34" charset="0"/>
                <a:cs typeface="Times New Roman" panose="02020603050405020304" pitchFamily="18" charset="0"/>
              </a:rPr>
              <a:t>5.  Taking action/making decisions based on new knowledge and understandings</a:t>
            </a:r>
            <a:r>
              <a:rPr lang="en-AU" altLang="en-US" sz="800" b="1" dirty="0">
                <a:latin typeface="Arial" panose="020B0604020202020204" pitchFamily="34" charset="0"/>
                <a:cs typeface="Times New Roman" panose="02020603050405020304" pitchFamily="18" charset="0"/>
              </a:rPr>
              <a:t> </a:t>
            </a:r>
            <a:endParaRPr lang="en-US" altLang="en-US" sz="800" b="1" dirty="0">
              <a:latin typeface="Arial" panose="020B0604020202020204" pitchFamily="34" charset="0"/>
              <a:cs typeface="Times New Roman" panose="02020603050405020304" pitchFamily="18" charset="0"/>
            </a:endParaRPr>
          </a:p>
          <a:p>
            <a:pPr>
              <a:spcBef>
                <a:spcPct val="0"/>
              </a:spcBef>
            </a:pPr>
            <a:r>
              <a:rPr lang="en-AU" altLang="en-US" sz="700" dirty="0">
                <a:latin typeface="Arial" panose="020B0604020202020204" pitchFamily="34" charset="0"/>
                <a:cs typeface="Times New Roman" panose="02020603050405020304" pitchFamily="18" charset="0"/>
              </a:rPr>
              <a:t>Use their knowledge of the concept in a meaningful context to generate solutions to problems; make decisions; participate. </a:t>
            </a:r>
          </a:p>
          <a:p>
            <a:pPr eaLnBrk="1" hangingPunct="1">
              <a:spcBef>
                <a:spcPct val="0"/>
              </a:spcBef>
            </a:pPr>
            <a:r>
              <a:rPr lang="en-AU" altLang="en-US" sz="800" b="1" i="1" dirty="0">
                <a:latin typeface="Arial" panose="020B0604020202020204" pitchFamily="34" charset="0"/>
                <a:cs typeface="Times New Roman" panose="02020603050405020304" pitchFamily="18" charset="0"/>
              </a:rPr>
              <a:t>6.  Identifying a range of ways in which the concept may be interpreted </a:t>
            </a:r>
            <a:endParaRPr lang="en-US" altLang="en-US" sz="800" dirty="0">
              <a:latin typeface="Arial" panose="020B0604020202020204" pitchFamily="34" charset="0"/>
              <a:cs typeface="Times New Roman" panose="02020603050405020304" pitchFamily="18" charset="0"/>
            </a:endParaRPr>
          </a:p>
          <a:p>
            <a:pPr>
              <a:spcBef>
                <a:spcPct val="0"/>
              </a:spcBef>
            </a:pPr>
            <a:r>
              <a:rPr lang="en-AU" altLang="en-US" sz="700" dirty="0">
                <a:latin typeface="Arial" panose="020B0604020202020204" pitchFamily="34" charset="0"/>
                <a:cs typeface="Times New Roman" panose="02020603050405020304" pitchFamily="18" charset="0"/>
              </a:rPr>
              <a:t>Explore ways a concept  means different things to different groups of people. </a:t>
            </a:r>
            <a:endParaRPr lang="en-US" altLang="en-US" sz="700" dirty="0">
              <a:latin typeface="Arial" panose="020B0604020202020204" pitchFamily="34" charset="0"/>
              <a:cs typeface="Times New Roman" panose="02020603050405020304" pitchFamily="18" charset="0"/>
            </a:endParaRPr>
          </a:p>
          <a:p>
            <a:pPr>
              <a:spcBef>
                <a:spcPct val="0"/>
              </a:spcBef>
            </a:pPr>
            <a:r>
              <a:rPr lang="en-AU" altLang="en-US" sz="700" dirty="0">
                <a:latin typeface="Arial" panose="020B0604020202020204" pitchFamily="34" charset="0"/>
                <a:cs typeface="Times New Roman" panose="02020603050405020304" pitchFamily="18" charset="0"/>
              </a:rPr>
              <a:t>Using social studies perspectives, select contexts where there are conflicting values and understandings of a theme or issue. </a:t>
            </a:r>
            <a:endParaRPr lang="en-GB" altLang="en-US" sz="700" dirty="0">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934206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4D2D0D8E-F2DB-4039-BE1F-DB514AE6BDBD}" type="slidenum">
              <a:rPr lang="en-NZ" smtClean="0"/>
              <a:t>3</a:t>
            </a:fld>
            <a:endParaRPr lang="en-NZ"/>
          </a:p>
        </p:txBody>
      </p:sp>
    </p:spTree>
    <p:extLst>
      <p:ext uri="{BB962C8B-B14F-4D97-AF65-F5344CB8AC3E}">
        <p14:creationId xmlns:p14="http://schemas.microsoft.com/office/powerpoint/2010/main" val="3657799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We already have may clues about effective social studies teaching and learning from a long history in social studies and also a growing body of research. </a:t>
            </a:r>
          </a:p>
          <a:p>
            <a:endParaRPr lang="en-NZ" dirty="0"/>
          </a:p>
        </p:txBody>
      </p:sp>
      <p:sp>
        <p:nvSpPr>
          <p:cNvPr id="4" name="Slide Number Placeholder 3"/>
          <p:cNvSpPr>
            <a:spLocks noGrp="1"/>
          </p:cNvSpPr>
          <p:nvPr>
            <p:ph type="sldNum" sz="quarter" idx="5"/>
          </p:nvPr>
        </p:nvSpPr>
        <p:spPr/>
        <p:txBody>
          <a:bodyPr/>
          <a:lstStyle/>
          <a:p>
            <a:fld id="{CF6D2CC9-3C57-4517-BA6E-67F75D67A232}" type="slidenum">
              <a:rPr lang="en-NZ" smtClean="0"/>
              <a:t>8</a:t>
            </a:fld>
            <a:endParaRPr lang="en-NZ"/>
          </a:p>
        </p:txBody>
      </p:sp>
    </p:spTree>
    <p:extLst>
      <p:ext uri="{BB962C8B-B14F-4D97-AF65-F5344CB8AC3E}">
        <p14:creationId xmlns:p14="http://schemas.microsoft.com/office/powerpoint/2010/main" val="2976179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NZ" altLang="en-US">
              <a:latin typeface="Arial" panose="020B0604020202020204" pitchFamily="34" charset="0"/>
            </a:endParaRP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8E7AAA-A0D7-4C52-89DD-CF0138564743}" type="slidenum">
              <a:rPr lang="en-NZ" altLang="en-US" smtClean="0"/>
              <a:pPr/>
              <a:t>10</a:t>
            </a:fld>
            <a:endParaRPr lang="en-NZ" altLang="en-US"/>
          </a:p>
        </p:txBody>
      </p:sp>
    </p:spTree>
    <p:extLst>
      <p:ext uri="{BB962C8B-B14F-4D97-AF65-F5344CB8AC3E}">
        <p14:creationId xmlns:p14="http://schemas.microsoft.com/office/powerpoint/2010/main" val="3774978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1BA4F84D-0FFD-491F-BBC3-228D7FC95D5E}" type="slidenum">
              <a:rPr lang="en-NZ" smtClean="0"/>
              <a:t>11</a:t>
            </a:fld>
            <a:endParaRPr lang="en-NZ"/>
          </a:p>
        </p:txBody>
      </p:sp>
    </p:spTree>
    <p:extLst>
      <p:ext uri="{BB962C8B-B14F-4D97-AF65-F5344CB8AC3E}">
        <p14:creationId xmlns:p14="http://schemas.microsoft.com/office/powerpoint/2010/main" val="626548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EB4A1AE-DDEF-42E1-B66F-8DEA3B89E536}" type="slidenum">
              <a:rPr lang="en-GB" altLang="en-US" smtClean="0"/>
              <a:pPr/>
              <a:t>13</a:t>
            </a:fld>
            <a:endParaRPr lang="en-GB" altLang="en-US"/>
          </a:p>
        </p:txBody>
      </p:sp>
      <p:sp>
        <p:nvSpPr>
          <p:cNvPr id="20483" name="Rectangle 7"/>
          <p:cNvSpPr txBox="1">
            <a:spLocks noGrp="1" noChangeArrowheads="1"/>
          </p:cNvSpPr>
          <p:nvPr/>
        </p:nvSpPr>
        <p:spPr bwMode="auto">
          <a:xfrm>
            <a:off x="3825899" y="10262022"/>
            <a:ext cx="2927726" cy="54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6C73396-12A7-4568-A36A-CECDF0261E3A}" type="slidenum">
              <a:rPr lang="en-GB" altLang="en-US" sz="1200"/>
              <a:pPr algn="r" eaLnBrk="1" hangingPunct="1"/>
              <a:t>13</a:t>
            </a:fld>
            <a:endParaRPr lang="en-GB" altLang="en-US" sz="1200"/>
          </a:p>
        </p:txBody>
      </p:sp>
      <p:sp>
        <p:nvSpPr>
          <p:cNvPr id="20484" name="Rectangle 2"/>
          <p:cNvSpPr>
            <a:spLocks noGrp="1" noRot="1" noChangeAspect="1" noChangeArrowheads="1" noTextEdit="1"/>
          </p:cNvSpPr>
          <p:nvPr>
            <p:ph type="sldImg"/>
          </p:nvPr>
        </p:nvSpPr>
        <p:spPr>
          <a:xfrm>
            <a:off x="-219075" y="811213"/>
            <a:ext cx="7197725" cy="4049712"/>
          </a:xfrm>
          <a:ln/>
        </p:spPr>
      </p:sp>
      <p:sp>
        <p:nvSpPr>
          <p:cNvPr id="204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It needs to be complex enough to warrant attention at a particular year level. E.g. needs is less appropriate for </a:t>
            </a:r>
          </a:p>
        </p:txBody>
      </p:sp>
    </p:spTree>
    <p:extLst>
      <p:ext uri="{BB962C8B-B14F-4D97-AF65-F5344CB8AC3E}">
        <p14:creationId xmlns:p14="http://schemas.microsoft.com/office/powerpoint/2010/main" val="3215860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8D5FFC-5E35-42C6-9AFA-10FE8694005B}" type="slidenum">
              <a:rPr lang="en-GB" altLang="en-US" smtClean="0"/>
              <a:pPr/>
              <a:t>14</a:t>
            </a:fld>
            <a:endParaRPr lang="en-GB" altLang="en-US"/>
          </a:p>
        </p:txBody>
      </p:sp>
      <p:sp>
        <p:nvSpPr>
          <p:cNvPr id="22531" name="Rectangle 7"/>
          <p:cNvSpPr txBox="1">
            <a:spLocks noGrp="1" noChangeArrowheads="1"/>
          </p:cNvSpPr>
          <p:nvPr/>
        </p:nvSpPr>
        <p:spPr bwMode="auto">
          <a:xfrm>
            <a:off x="3825899" y="10262022"/>
            <a:ext cx="2927726" cy="54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840BAF76-DA05-4AD6-8AE9-ACF6D384442E}" type="slidenum">
              <a:rPr lang="en-GB" altLang="en-US" sz="1200"/>
              <a:pPr algn="r" eaLnBrk="1" hangingPunct="1"/>
              <a:t>14</a:t>
            </a:fld>
            <a:endParaRPr lang="en-GB" altLang="en-US" sz="1200"/>
          </a:p>
        </p:txBody>
      </p:sp>
      <p:sp>
        <p:nvSpPr>
          <p:cNvPr id="22532" name="Rectangle 2"/>
          <p:cNvSpPr>
            <a:spLocks noGrp="1" noRot="1" noChangeAspect="1" noChangeArrowheads="1" noTextEdit="1"/>
          </p:cNvSpPr>
          <p:nvPr>
            <p:ph type="sldImg"/>
          </p:nvPr>
        </p:nvSpPr>
        <p:spPr>
          <a:xfrm>
            <a:off x="-219075" y="811213"/>
            <a:ext cx="7197725" cy="4049712"/>
          </a:xfrm>
          <a:ln/>
        </p:spPr>
      </p:sp>
      <p:sp>
        <p:nvSpPr>
          <p:cNvPr id="225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Current curriculum uses concepts and conceptual understandings – but phrases them as a question. </a:t>
            </a:r>
          </a:p>
          <a:p>
            <a:pPr eaLnBrk="1" hangingPunct="1"/>
            <a:r>
              <a:rPr lang="en-US" altLang="en-US" dirty="0">
                <a:latin typeface="Arial" panose="020B0604020202020204" pitchFamily="34" charset="0"/>
              </a:rPr>
              <a:t>Deep knowledge transfers across cultures and provides conceptual structure for thinking about related and new ideas (Erickson (2002, p. 7).</a:t>
            </a:r>
          </a:p>
        </p:txBody>
      </p:sp>
    </p:spTree>
    <p:extLst>
      <p:ext uri="{BB962C8B-B14F-4D97-AF65-F5344CB8AC3E}">
        <p14:creationId xmlns:p14="http://schemas.microsoft.com/office/powerpoint/2010/main" val="1680868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Prize for identifying the most changes/shifts</a:t>
            </a:r>
          </a:p>
        </p:txBody>
      </p:sp>
      <p:sp>
        <p:nvSpPr>
          <p:cNvPr id="4" name="Slide Number Placeholder 3"/>
          <p:cNvSpPr>
            <a:spLocks noGrp="1"/>
          </p:cNvSpPr>
          <p:nvPr>
            <p:ph type="sldNum" sz="quarter" idx="5"/>
          </p:nvPr>
        </p:nvSpPr>
        <p:spPr/>
        <p:txBody>
          <a:bodyPr/>
          <a:lstStyle/>
          <a:p>
            <a:fld id="{CF6D2CC9-3C57-4517-BA6E-67F75D67A232}" type="slidenum">
              <a:rPr lang="en-NZ" smtClean="0"/>
              <a:t>19</a:t>
            </a:fld>
            <a:endParaRPr lang="en-NZ"/>
          </a:p>
        </p:txBody>
      </p:sp>
    </p:spTree>
    <p:extLst>
      <p:ext uri="{BB962C8B-B14F-4D97-AF65-F5344CB8AC3E}">
        <p14:creationId xmlns:p14="http://schemas.microsoft.com/office/powerpoint/2010/main" val="6850844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21E84D93-8A0F-475E-B582-919DDBC8D0D4}" type="datetimeFigureOut">
              <a:rPr lang="en-NZ" smtClean="0"/>
              <a:t>6/11/2024</a:t>
            </a:fld>
            <a:endParaRPr lang="en-NZ"/>
          </a:p>
        </p:txBody>
      </p:sp>
      <p:sp>
        <p:nvSpPr>
          <p:cNvPr id="5" name="Footer Placeholder 4"/>
          <p:cNvSpPr>
            <a:spLocks noGrp="1"/>
          </p:cNvSpPr>
          <p:nvPr>
            <p:ph type="ftr" sz="quarter" idx="11"/>
          </p:nvPr>
        </p:nvSpPr>
        <p:spPr>
          <a:xfrm>
            <a:off x="3962399" y="5870575"/>
            <a:ext cx="4893958" cy="377825"/>
          </a:xfrm>
        </p:spPr>
        <p:txBody>
          <a:bodyPr/>
          <a:lstStyle/>
          <a:p>
            <a:endParaRPr lang="en-NZ"/>
          </a:p>
        </p:txBody>
      </p:sp>
      <p:sp>
        <p:nvSpPr>
          <p:cNvPr id="6" name="Slide Number Placeholder 5"/>
          <p:cNvSpPr>
            <a:spLocks noGrp="1"/>
          </p:cNvSpPr>
          <p:nvPr>
            <p:ph type="sldNum" sz="quarter" idx="12"/>
          </p:nvPr>
        </p:nvSpPr>
        <p:spPr>
          <a:xfrm>
            <a:off x="10608958" y="5870575"/>
            <a:ext cx="551167" cy="377825"/>
          </a:xfrm>
        </p:spPr>
        <p:txBody>
          <a:bodyPr/>
          <a:lstStyle/>
          <a:p>
            <a:fld id="{2DE3E21F-A8B7-45AA-99D3-667763BD1BA2}" type="slidenum">
              <a:rPr lang="en-NZ" smtClean="0"/>
              <a:t>‹#›</a:t>
            </a:fld>
            <a:endParaRPr lang="en-NZ"/>
          </a:p>
        </p:txBody>
      </p:sp>
    </p:spTree>
    <p:extLst>
      <p:ext uri="{BB962C8B-B14F-4D97-AF65-F5344CB8AC3E}">
        <p14:creationId xmlns:p14="http://schemas.microsoft.com/office/powerpoint/2010/main" val="129436370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E84D93-8A0F-475E-B582-919DDBC8D0D4}" type="datetimeFigureOut">
              <a:rPr lang="en-NZ" smtClean="0"/>
              <a:t>6/11/2024</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2DE3E21F-A8B7-45AA-99D3-667763BD1BA2}" type="slidenum">
              <a:rPr lang="en-NZ" smtClean="0"/>
              <a:t>‹#›</a:t>
            </a:fld>
            <a:endParaRPr lang="en-NZ"/>
          </a:p>
        </p:txBody>
      </p:sp>
    </p:spTree>
    <p:extLst>
      <p:ext uri="{BB962C8B-B14F-4D97-AF65-F5344CB8AC3E}">
        <p14:creationId xmlns:p14="http://schemas.microsoft.com/office/powerpoint/2010/main" val="3804101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E84D93-8A0F-475E-B582-919DDBC8D0D4}" type="datetimeFigureOut">
              <a:rPr lang="en-NZ" smtClean="0"/>
              <a:t>6/11/2024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DE3E21F-A8B7-45AA-99D3-667763BD1BA2}" type="slidenum">
              <a:rPr lang="en-NZ" smtClean="0"/>
              <a:t>‹#›</a:t>
            </a:fld>
            <a:endParaRPr lang="en-NZ"/>
          </a:p>
        </p:txBody>
      </p:sp>
    </p:spTree>
    <p:extLst>
      <p:ext uri="{BB962C8B-B14F-4D97-AF65-F5344CB8AC3E}">
        <p14:creationId xmlns:p14="http://schemas.microsoft.com/office/powerpoint/2010/main" val="3249470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E84D93-8A0F-475E-B582-919DDBC8D0D4}" type="datetimeFigureOut">
              <a:rPr lang="en-NZ" smtClean="0"/>
              <a:t>6/11/2024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DE3E21F-A8B7-45AA-99D3-667763BD1BA2}" type="slidenum">
              <a:rPr lang="en-NZ" smtClean="0"/>
              <a:t>‹#›</a:t>
            </a:fld>
            <a:endParaRPr lang="en-NZ"/>
          </a:p>
        </p:txBody>
      </p:sp>
    </p:spTree>
    <p:extLst>
      <p:ext uri="{BB962C8B-B14F-4D97-AF65-F5344CB8AC3E}">
        <p14:creationId xmlns:p14="http://schemas.microsoft.com/office/powerpoint/2010/main" val="3907448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E84D93-8A0F-475E-B582-919DDBC8D0D4}" type="datetimeFigureOut">
              <a:rPr lang="en-NZ" smtClean="0"/>
              <a:t>6/11/2024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DE3E21F-A8B7-45AA-99D3-667763BD1BA2}" type="slidenum">
              <a:rPr lang="en-NZ" smtClean="0"/>
              <a:t>‹#›</a:t>
            </a:fld>
            <a:endParaRPr lang="en-NZ"/>
          </a:p>
        </p:txBody>
      </p:sp>
    </p:spTree>
    <p:extLst>
      <p:ext uri="{BB962C8B-B14F-4D97-AF65-F5344CB8AC3E}">
        <p14:creationId xmlns:p14="http://schemas.microsoft.com/office/powerpoint/2010/main" val="1395194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E84D93-8A0F-475E-B582-919DDBC8D0D4}" type="datetimeFigureOut">
              <a:rPr lang="en-NZ" smtClean="0"/>
              <a:t>6/11/2024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DE3E21F-A8B7-45AA-99D3-667763BD1BA2}" type="slidenum">
              <a:rPr lang="en-NZ" smtClean="0"/>
              <a:t>‹#›</a:t>
            </a:fld>
            <a:endParaRPr lang="en-NZ"/>
          </a:p>
        </p:txBody>
      </p:sp>
    </p:spTree>
    <p:extLst>
      <p:ext uri="{BB962C8B-B14F-4D97-AF65-F5344CB8AC3E}">
        <p14:creationId xmlns:p14="http://schemas.microsoft.com/office/powerpoint/2010/main" val="4157710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E84D93-8A0F-475E-B582-919DDBC8D0D4}" type="datetimeFigureOut">
              <a:rPr lang="en-NZ" smtClean="0"/>
              <a:t>6/11/2024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DE3E21F-A8B7-45AA-99D3-667763BD1BA2}" type="slidenum">
              <a:rPr lang="en-NZ" smtClean="0"/>
              <a:t>‹#›</a:t>
            </a:fld>
            <a:endParaRPr lang="en-NZ"/>
          </a:p>
        </p:txBody>
      </p:sp>
    </p:spTree>
    <p:extLst>
      <p:ext uri="{BB962C8B-B14F-4D97-AF65-F5344CB8AC3E}">
        <p14:creationId xmlns:p14="http://schemas.microsoft.com/office/powerpoint/2010/main" val="946597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E84D93-8A0F-475E-B582-919DDBC8D0D4}" type="datetimeFigureOut">
              <a:rPr lang="en-NZ" smtClean="0"/>
              <a:t>6/11/2024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DE3E21F-A8B7-45AA-99D3-667763BD1BA2}" type="slidenum">
              <a:rPr lang="en-NZ" smtClean="0"/>
              <a:t>‹#›</a:t>
            </a:fld>
            <a:endParaRPr lang="en-NZ"/>
          </a:p>
        </p:txBody>
      </p:sp>
    </p:spTree>
    <p:extLst>
      <p:ext uri="{BB962C8B-B14F-4D97-AF65-F5344CB8AC3E}">
        <p14:creationId xmlns:p14="http://schemas.microsoft.com/office/powerpoint/2010/main" val="1997549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E84D93-8A0F-475E-B582-919DDBC8D0D4}" type="datetimeFigureOut">
              <a:rPr lang="en-NZ" smtClean="0"/>
              <a:t>6/11/2024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DE3E21F-A8B7-45AA-99D3-667763BD1BA2}" type="slidenum">
              <a:rPr lang="en-NZ" smtClean="0"/>
              <a:t>‹#›</a:t>
            </a:fld>
            <a:endParaRPr lang="en-NZ"/>
          </a:p>
        </p:txBody>
      </p:sp>
    </p:spTree>
    <p:extLst>
      <p:ext uri="{BB962C8B-B14F-4D97-AF65-F5344CB8AC3E}">
        <p14:creationId xmlns:p14="http://schemas.microsoft.com/office/powerpoint/2010/main" val="3991885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E84D93-8A0F-475E-B582-919DDBC8D0D4}" type="datetimeFigureOut">
              <a:rPr lang="en-NZ" smtClean="0"/>
              <a:t>6/11/2024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DE3E21F-A8B7-45AA-99D3-667763BD1BA2}" type="slidenum">
              <a:rPr lang="en-NZ" smtClean="0"/>
              <a:t>‹#›</a:t>
            </a:fld>
            <a:endParaRPr lang="en-NZ"/>
          </a:p>
        </p:txBody>
      </p:sp>
    </p:spTree>
    <p:extLst>
      <p:ext uri="{BB962C8B-B14F-4D97-AF65-F5344CB8AC3E}">
        <p14:creationId xmlns:p14="http://schemas.microsoft.com/office/powerpoint/2010/main" val="972081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E84D93-8A0F-475E-B582-919DDBC8D0D4}" type="datetimeFigureOut">
              <a:rPr lang="en-NZ" smtClean="0"/>
              <a:t>6/11/2024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DE3E21F-A8B7-45AA-99D3-667763BD1BA2}" type="slidenum">
              <a:rPr lang="en-NZ" smtClean="0"/>
              <a:t>‹#›</a:t>
            </a:fld>
            <a:endParaRPr lang="en-NZ"/>
          </a:p>
        </p:txBody>
      </p:sp>
    </p:spTree>
    <p:extLst>
      <p:ext uri="{BB962C8B-B14F-4D97-AF65-F5344CB8AC3E}">
        <p14:creationId xmlns:p14="http://schemas.microsoft.com/office/powerpoint/2010/main" val="3846599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E84D93-8A0F-475E-B582-919DDBC8D0D4}" type="datetimeFigureOut">
              <a:rPr lang="en-NZ" smtClean="0"/>
              <a:t>6/11/2024</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2DE3E21F-A8B7-45AA-99D3-667763BD1BA2}" type="slidenum">
              <a:rPr lang="en-NZ" smtClean="0"/>
              <a:t>‹#›</a:t>
            </a:fld>
            <a:endParaRPr lang="en-NZ"/>
          </a:p>
        </p:txBody>
      </p:sp>
    </p:spTree>
    <p:extLst>
      <p:ext uri="{BB962C8B-B14F-4D97-AF65-F5344CB8AC3E}">
        <p14:creationId xmlns:p14="http://schemas.microsoft.com/office/powerpoint/2010/main" val="746428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E84D93-8A0F-475E-B582-919DDBC8D0D4}" type="datetimeFigureOut">
              <a:rPr lang="en-NZ" smtClean="0"/>
              <a:t>6/11/2024</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2DE3E21F-A8B7-45AA-99D3-667763BD1BA2}" type="slidenum">
              <a:rPr lang="en-NZ" smtClean="0"/>
              <a:t>‹#›</a:t>
            </a:fld>
            <a:endParaRPr lang="en-NZ"/>
          </a:p>
        </p:txBody>
      </p:sp>
    </p:spTree>
    <p:extLst>
      <p:ext uri="{BB962C8B-B14F-4D97-AF65-F5344CB8AC3E}">
        <p14:creationId xmlns:p14="http://schemas.microsoft.com/office/powerpoint/2010/main" val="3344054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E84D93-8A0F-475E-B582-919DDBC8D0D4}" type="datetimeFigureOut">
              <a:rPr lang="en-NZ" smtClean="0"/>
              <a:t>6/11/2024</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2DE3E21F-A8B7-45AA-99D3-667763BD1BA2}" type="slidenum">
              <a:rPr lang="en-NZ" smtClean="0"/>
              <a:t>‹#›</a:t>
            </a:fld>
            <a:endParaRPr lang="en-NZ"/>
          </a:p>
        </p:txBody>
      </p:sp>
    </p:spTree>
    <p:extLst>
      <p:ext uri="{BB962C8B-B14F-4D97-AF65-F5344CB8AC3E}">
        <p14:creationId xmlns:p14="http://schemas.microsoft.com/office/powerpoint/2010/main" val="2589387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21E84D93-8A0F-475E-B582-919DDBC8D0D4}" type="datetimeFigureOut">
              <a:rPr lang="en-NZ" smtClean="0"/>
              <a:t>6/11/2024</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2DE3E21F-A8B7-45AA-99D3-667763BD1BA2}" type="slidenum">
              <a:rPr lang="en-NZ" smtClean="0"/>
              <a:t>‹#›</a:t>
            </a:fld>
            <a:endParaRPr lang="en-NZ"/>
          </a:p>
        </p:txBody>
      </p:sp>
    </p:spTree>
    <p:extLst>
      <p:ext uri="{BB962C8B-B14F-4D97-AF65-F5344CB8AC3E}">
        <p14:creationId xmlns:p14="http://schemas.microsoft.com/office/powerpoint/2010/main" val="3057354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E84D93-8A0F-475E-B582-919DDBC8D0D4}" type="datetimeFigureOut">
              <a:rPr lang="en-NZ" smtClean="0"/>
              <a:t>6/11/2024</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2DE3E21F-A8B7-45AA-99D3-667763BD1BA2}" type="slidenum">
              <a:rPr lang="en-NZ" smtClean="0"/>
              <a:t>‹#›</a:t>
            </a:fld>
            <a:endParaRPr lang="en-NZ"/>
          </a:p>
        </p:txBody>
      </p:sp>
    </p:spTree>
    <p:extLst>
      <p:ext uri="{BB962C8B-B14F-4D97-AF65-F5344CB8AC3E}">
        <p14:creationId xmlns:p14="http://schemas.microsoft.com/office/powerpoint/2010/main" val="4227934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E84D93-8A0F-475E-B582-919DDBC8D0D4}" type="datetimeFigureOut">
              <a:rPr lang="en-NZ" smtClean="0"/>
              <a:t>6/11/2024</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2DE3E21F-A8B7-45AA-99D3-667763BD1BA2}" type="slidenum">
              <a:rPr lang="en-NZ" smtClean="0"/>
              <a:t>‹#›</a:t>
            </a:fld>
            <a:endParaRPr lang="en-NZ"/>
          </a:p>
        </p:txBody>
      </p:sp>
    </p:spTree>
    <p:extLst>
      <p:ext uri="{BB962C8B-B14F-4D97-AF65-F5344CB8AC3E}">
        <p14:creationId xmlns:p14="http://schemas.microsoft.com/office/powerpoint/2010/main" val="3117533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1E84D93-8A0F-475E-B582-919DDBC8D0D4}" type="datetimeFigureOut">
              <a:rPr lang="en-NZ" smtClean="0"/>
              <a:t>6/11/2024</a:t>
            </a:fld>
            <a:endParaRPr lang="en-NZ"/>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NZ"/>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DE3E21F-A8B7-45AA-99D3-667763BD1BA2}" type="slidenum">
              <a:rPr lang="en-NZ" smtClean="0"/>
              <a:t>‹#›</a:t>
            </a:fld>
            <a:endParaRPr lang="en-NZ"/>
          </a:p>
        </p:txBody>
      </p:sp>
    </p:spTree>
    <p:extLst>
      <p:ext uri="{BB962C8B-B14F-4D97-AF65-F5344CB8AC3E}">
        <p14:creationId xmlns:p14="http://schemas.microsoft.com/office/powerpoint/2010/main" val="2500926691"/>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jpeg"/><Relationship Id="rId7" Type="http://schemas.openxmlformats.org/officeDocument/2006/relationships/hyperlink" Target="mailto:Bronwyn.wood@vuw.ac.nz"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indico.cern.ch/event/803074/attachments/1832310/3001950/82739_Chapter_1___Tools_for_Teaching_Conceptual_Understanding_Secondary.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hyperlink" Target="https://nzhistory.govt.nz/first-three-maori-mps-elected-to-parliament"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esolonline.tki.org.nz/ESOL-Online/Planning-for-my-students-needs/Resources-for-planning/ESOL-teaching-strategies/Vocabulary" TargetMode="External"/><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esolonline.tki.org.nz/ESOL-Online/Planning-for-my-students-needs/Resources-for-planning/ESOL-teaching-strategies/Vocabulary/Loopy" TargetMode="External"/><Relationship Id="rId5" Type="http://schemas.openxmlformats.org/officeDocument/2006/relationships/hyperlink" Target="https://esolonline.tki.org.nz/ESOL-Online/Planning-for-my-students-needs/Resources-for-planning/ESOL-teaching-strategies/Vocabulary/Matching-exercises-or-vocabulary-revision-activities" TargetMode="External"/><Relationship Id="rId4" Type="http://schemas.openxmlformats.org/officeDocument/2006/relationships/hyperlink" Target="https://esolonline.tki.org.nz/ESOL-Online/Planning-for-my-students-needs/Resources-for-planning/ESOL-teaching-strategies/Vocabulary/Before-and-after-vocabulary-grid"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nzhistory.govt.nz/politics/maori-and-the-vote"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nzhistory.govt.nz/politics/womens-suffrag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hyperlink" Target="https://www.ccc.govt.nz/culture-and-community/heritage/womens-suffrag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nzhistory.govt.nz/te-akomanga/contexts-activities/should-voting-age-be-lowered-to-16" TargetMode="External"/><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s://www.rnz.co.nz/national/programmes/the-house/audio/2018849880/make-it-16-gains-traction-at-youth-parliament"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parliament.nz/en/pb/bills-and-laws/bills-proposed-laws/document/BILL_123871/electoral-strengthening-democracy-amendment-bil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stuff.co.nz/national/politics/101837308/childrens-commissioner-calls-for-discussion-on-lowering-voting-age-to-16"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nmssa.otago.ac.nz/insights/INSIGHTS_SocialStudies_2018.pdf" TargetMode="External"/><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hyperlink" Target="https://ssol.tki.org.nz/Social-sciences-1-13/Social-sciences-1-10/Teaching-and-learning/Effective-teaching-in-social-sciences/Building-conceptual-understanding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confer.eventsair.com/soccon-2025/"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336C38-FE87-4B04-13D3-5D04E238322A}"/>
              </a:ext>
            </a:extLst>
          </p:cNvPr>
          <p:cNvPicPr>
            <a:picLocks noChangeAspect="1"/>
          </p:cNvPicPr>
          <p:nvPr/>
        </p:nvPicPr>
        <p:blipFill>
          <a:blip r:embed="rId4"/>
          <a:stretch>
            <a:fillRect/>
          </a:stretch>
        </p:blipFill>
        <p:spPr>
          <a:xfrm>
            <a:off x="16934" y="35434"/>
            <a:ext cx="12192000" cy="6858000"/>
          </a:xfrm>
          <a:prstGeom prst="rect">
            <a:avLst/>
          </a:prstGeom>
        </p:spPr>
      </p:pic>
      <p:pic>
        <p:nvPicPr>
          <p:cNvPr id="22" name="Picture 21">
            <a:extLst>
              <a:ext uri="{FF2B5EF4-FFF2-40B4-BE49-F238E27FC236}">
                <a16:creationId xmlns:a16="http://schemas.microsoft.com/office/drawing/2014/main" id="{8EC1A43B-D167-4E96-B7AD-61D3D9225C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pic>
        <p:nvPicPr>
          <p:cNvPr id="24" name="Picture 23">
            <a:extLst>
              <a:ext uri="{FF2B5EF4-FFF2-40B4-BE49-F238E27FC236}">
                <a16:creationId xmlns:a16="http://schemas.microsoft.com/office/drawing/2014/main" id="{86623E07-B4B3-43D5-AB6E-5FD9A1C11D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cstate="email">
            <a:extLst>
              <a:ext uri="{28A0092B-C50C-407E-A947-70E740481C1C}">
                <a14:useLocalDpi xmlns:a14="http://schemas.microsoft.com/office/drawing/2010/main"/>
              </a:ext>
            </a:extLst>
          </a:blip>
          <a:srcRect/>
          <a:stretch/>
        </p:blipFill>
        <p:spPr>
          <a:xfrm>
            <a:off x="5147732" y="93132"/>
            <a:ext cx="7044267" cy="6764867"/>
          </a:xfrm>
          <a:prstGeom prst="rect">
            <a:avLst/>
          </a:prstGeom>
        </p:spPr>
      </p:pic>
      <p:sp>
        <p:nvSpPr>
          <p:cNvPr id="26" name="Freeform 5">
            <a:extLst>
              <a:ext uri="{FF2B5EF4-FFF2-40B4-BE49-F238E27FC236}">
                <a16:creationId xmlns:a16="http://schemas.microsoft.com/office/drawing/2014/main" id="{C727912B-C157-4CDB-8486-00E702D36C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tx2">
              <a:alpha val="7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solidFill>
                <a:schemeClr val="bg2">
                  <a:lumMod val="75000"/>
                </a:schemeClr>
              </a:solidFill>
            </a:endParaRPr>
          </a:p>
        </p:txBody>
      </p:sp>
      <p:sp>
        <p:nvSpPr>
          <p:cNvPr id="2" name="Title 1">
            <a:extLst>
              <a:ext uri="{FF2B5EF4-FFF2-40B4-BE49-F238E27FC236}">
                <a16:creationId xmlns:a16="http://schemas.microsoft.com/office/drawing/2014/main" id="{68603367-3742-9A0E-2974-C6BC863CB266}"/>
              </a:ext>
            </a:extLst>
          </p:cNvPr>
          <p:cNvSpPr>
            <a:spLocks noGrp="1"/>
          </p:cNvSpPr>
          <p:nvPr>
            <p:ph type="ctrTitle"/>
          </p:nvPr>
        </p:nvSpPr>
        <p:spPr>
          <a:xfrm>
            <a:off x="6646332" y="2032000"/>
            <a:ext cx="4813355" cy="2802466"/>
          </a:xfrm>
        </p:spPr>
        <p:txBody>
          <a:bodyPr>
            <a:normAutofit fontScale="90000"/>
          </a:bodyPr>
          <a:lstStyle/>
          <a:p>
            <a:r>
              <a:rPr lang="en-NZ" b="1" dirty="0">
                <a:solidFill>
                  <a:schemeClr val="bg2"/>
                </a:solidFill>
              </a:rPr>
              <a:t>Social studies education in NZ – where are we at?</a:t>
            </a:r>
            <a:endParaRPr lang="en-NZ" dirty="0">
              <a:solidFill>
                <a:schemeClr val="bg2"/>
              </a:solidFill>
            </a:endParaRPr>
          </a:p>
        </p:txBody>
      </p:sp>
      <p:sp>
        <p:nvSpPr>
          <p:cNvPr id="3" name="Subtitle 2">
            <a:extLst>
              <a:ext uri="{FF2B5EF4-FFF2-40B4-BE49-F238E27FC236}">
                <a16:creationId xmlns:a16="http://schemas.microsoft.com/office/drawing/2014/main" id="{2DA6ADB7-F26F-4965-10B4-3DD7D961DE72}"/>
              </a:ext>
            </a:extLst>
          </p:cNvPr>
          <p:cNvSpPr>
            <a:spLocks noGrp="1"/>
          </p:cNvSpPr>
          <p:nvPr>
            <p:ph type="subTitle" idx="1"/>
          </p:nvPr>
        </p:nvSpPr>
        <p:spPr>
          <a:xfrm>
            <a:off x="6646332" y="4851399"/>
            <a:ext cx="4896483" cy="1240643"/>
          </a:xfrm>
        </p:spPr>
        <p:txBody>
          <a:bodyPr>
            <a:normAutofit fontScale="92500" lnSpcReduction="20000"/>
          </a:bodyPr>
          <a:lstStyle/>
          <a:p>
            <a:r>
              <a:rPr lang="en-NZ" dirty="0" err="1">
                <a:solidFill>
                  <a:schemeClr val="bg1">
                    <a:lumMod val="75000"/>
                    <a:lumOff val="25000"/>
                  </a:schemeClr>
                </a:solidFill>
              </a:rPr>
              <a:t>ASsoc</a:t>
            </a:r>
            <a:r>
              <a:rPr lang="en-NZ" dirty="0">
                <a:solidFill>
                  <a:schemeClr val="bg1">
                    <a:lumMod val="75000"/>
                    <a:lumOff val="25000"/>
                  </a:schemeClr>
                </a:solidFill>
              </a:rPr>
              <a:t> Prof Bronwyn Wood</a:t>
            </a:r>
          </a:p>
          <a:p>
            <a:r>
              <a:rPr lang="en-NZ" dirty="0">
                <a:solidFill>
                  <a:schemeClr val="bg1">
                    <a:lumMod val="75000"/>
                    <a:lumOff val="25000"/>
                  </a:schemeClr>
                </a:solidFill>
              </a:rPr>
              <a:t>Victoria University of Wellington, Te Herenga Waka</a:t>
            </a:r>
          </a:p>
          <a:p>
            <a:r>
              <a:rPr lang="en-NZ" dirty="0">
                <a:solidFill>
                  <a:schemeClr val="accent1">
                    <a:lumMod val="50000"/>
                  </a:schemeClr>
                </a:solidFill>
                <a:hlinkClick r:id="rId7">
                  <a:extLst>
                    <a:ext uri="{A12FA001-AC4F-418D-AE19-62706E023703}">
                      <ahyp:hlinkClr xmlns:ahyp="http://schemas.microsoft.com/office/drawing/2018/hyperlinkcolor" val="tx"/>
                    </a:ext>
                  </a:extLst>
                </a:hlinkClick>
              </a:rPr>
              <a:t>Bronwyn.wood@vuw.ac.nz</a:t>
            </a:r>
            <a:r>
              <a:rPr lang="en-NZ" dirty="0">
                <a:solidFill>
                  <a:schemeClr val="accent1">
                    <a:lumMod val="50000"/>
                  </a:schemeClr>
                </a:solidFill>
              </a:rPr>
              <a:t> </a:t>
            </a:r>
          </a:p>
        </p:txBody>
      </p:sp>
      <p:pic>
        <p:nvPicPr>
          <p:cNvPr id="5" name="Picture 4">
            <a:extLst>
              <a:ext uri="{FF2B5EF4-FFF2-40B4-BE49-F238E27FC236}">
                <a16:creationId xmlns:a16="http://schemas.microsoft.com/office/drawing/2014/main" id="{5F971450-9EE4-DAEC-1BB5-B0CE1C5A034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1532" y="6216719"/>
            <a:ext cx="2859272" cy="676715"/>
          </a:xfrm>
          <a:prstGeom prst="rect">
            <a:avLst/>
          </a:prstGeom>
        </p:spPr>
      </p:pic>
      <p:sp>
        <p:nvSpPr>
          <p:cNvPr id="8" name="TextBox 7">
            <a:extLst>
              <a:ext uri="{FF2B5EF4-FFF2-40B4-BE49-F238E27FC236}">
                <a16:creationId xmlns:a16="http://schemas.microsoft.com/office/drawing/2014/main" id="{C47172E8-897D-0C44-4CDC-8869F74E2004}"/>
              </a:ext>
            </a:extLst>
          </p:cNvPr>
          <p:cNvSpPr txBox="1"/>
          <p:nvPr/>
        </p:nvSpPr>
        <p:spPr>
          <a:xfrm>
            <a:off x="132865" y="89243"/>
            <a:ext cx="2234818" cy="1200329"/>
          </a:xfrm>
          <a:prstGeom prst="rect">
            <a:avLst/>
          </a:prstGeom>
          <a:noFill/>
        </p:spPr>
        <p:txBody>
          <a:bodyPr wrap="square" rtlCol="0">
            <a:spAutoFit/>
          </a:bodyPr>
          <a:lstStyle/>
          <a:p>
            <a:pPr algn="ctr" rtl="0">
              <a:spcBef>
                <a:spcPts val="0"/>
              </a:spcBef>
              <a:spcAft>
                <a:spcPts val="0"/>
              </a:spcAft>
            </a:pPr>
            <a:r>
              <a:rPr lang="en-NZ" sz="1800" i="1" u="none" strike="noStrike" dirty="0">
                <a:effectLst/>
              </a:rPr>
              <a:t>Education Hub</a:t>
            </a:r>
            <a:endParaRPr lang="en-NZ" dirty="0">
              <a:effectLst/>
            </a:endParaRPr>
          </a:p>
          <a:p>
            <a:pPr algn="ctr" rtl="0">
              <a:spcBef>
                <a:spcPts val="0"/>
              </a:spcBef>
              <a:spcAft>
                <a:spcPts val="0"/>
              </a:spcAft>
            </a:pPr>
            <a:r>
              <a:rPr lang="en-NZ" sz="1800" i="1" u="none" strike="noStrike" dirty="0">
                <a:effectLst/>
              </a:rPr>
              <a:t>7th November 2024</a:t>
            </a:r>
            <a:endParaRPr lang="en-NZ" dirty="0">
              <a:effectLst/>
            </a:endParaRPr>
          </a:p>
          <a:p>
            <a:br>
              <a:rPr lang="en-NZ" dirty="0"/>
            </a:br>
            <a:endParaRPr lang="en-NZ" dirty="0"/>
          </a:p>
        </p:txBody>
      </p:sp>
    </p:spTree>
    <p:extLst>
      <p:ext uri="{BB962C8B-B14F-4D97-AF65-F5344CB8AC3E}">
        <p14:creationId xmlns:p14="http://schemas.microsoft.com/office/powerpoint/2010/main" val="377600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a:solidFill>
                  <a:schemeClr val="accent2"/>
                </a:solidFill>
              </a:rPr>
              <a:t>Twin goals of SST education</a:t>
            </a:r>
            <a:endParaRPr lang="en-NZ" altLang="en-US">
              <a:solidFill>
                <a:schemeClr val="accent2"/>
              </a:solidFill>
            </a:endParaRPr>
          </a:p>
        </p:txBody>
      </p:sp>
      <p:sp>
        <p:nvSpPr>
          <p:cNvPr id="14339" name="Content Placeholder 2"/>
          <p:cNvSpPr>
            <a:spLocks noGrp="1"/>
          </p:cNvSpPr>
          <p:nvPr>
            <p:ph idx="1"/>
          </p:nvPr>
        </p:nvSpPr>
        <p:spPr/>
        <p:txBody>
          <a:bodyPr/>
          <a:lstStyle/>
          <a:p>
            <a:r>
              <a:rPr lang="en-US" altLang="en-US" sz="2200" dirty="0"/>
              <a:t>Goal 1: Understanding the world</a:t>
            </a:r>
          </a:p>
          <a:p>
            <a:pPr lvl="1"/>
            <a:r>
              <a:rPr lang="en-US" altLang="en-US" sz="2000" dirty="0"/>
              <a:t>From a variety of (social science) perspectives</a:t>
            </a:r>
          </a:p>
          <a:p>
            <a:pPr lvl="1"/>
            <a:r>
              <a:rPr lang="en-US" altLang="en-US" sz="2000" dirty="0"/>
              <a:t>Developing conceptual knowledge and skills to understand society</a:t>
            </a:r>
          </a:p>
          <a:p>
            <a:r>
              <a:rPr lang="en-US" altLang="en-US" sz="2200" dirty="0"/>
              <a:t>Goal 2: Effective participation as citizens </a:t>
            </a:r>
          </a:p>
          <a:p>
            <a:pPr lvl="1"/>
            <a:r>
              <a:rPr lang="en-US" altLang="en-US" sz="2000" dirty="0"/>
              <a:t>A range of skills that include well-formed critical thought and analysis, understanding of values and empathy and respect for others</a:t>
            </a:r>
          </a:p>
          <a:p>
            <a:pPr lvl="1"/>
            <a:r>
              <a:rPr lang="en-US" altLang="en-US" sz="2000" dirty="0"/>
              <a:t>Commitment to democracy</a:t>
            </a:r>
          </a:p>
          <a:p>
            <a:pPr lvl="3"/>
            <a:r>
              <a:rPr lang="en-US" altLang="en-US" sz="1700" dirty="0"/>
              <a:t>Barr, 1998 (</a:t>
            </a:r>
            <a:r>
              <a:rPr lang="en-US" altLang="en-US" sz="1700" i="1" dirty="0"/>
              <a:t>The nature of social studies</a:t>
            </a:r>
            <a:r>
              <a:rPr lang="en-US" altLang="en-US" sz="1700" dirty="0"/>
              <a:t>)</a:t>
            </a:r>
          </a:p>
          <a:p>
            <a:pPr lvl="1"/>
            <a:endParaRPr lang="en-NZ" altLang="en-US" sz="2000" dirty="0"/>
          </a:p>
        </p:txBody>
      </p:sp>
    </p:spTree>
    <p:extLst>
      <p:ext uri="{BB962C8B-B14F-4D97-AF65-F5344CB8AC3E}">
        <p14:creationId xmlns:p14="http://schemas.microsoft.com/office/powerpoint/2010/main" val="410295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DE0B4-31D9-4CA2-A839-08BC1E036E7E}"/>
              </a:ext>
            </a:extLst>
          </p:cNvPr>
          <p:cNvSpPr>
            <a:spLocks noGrp="1"/>
          </p:cNvSpPr>
          <p:nvPr>
            <p:ph type="title"/>
          </p:nvPr>
        </p:nvSpPr>
        <p:spPr/>
        <p:txBody>
          <a:bodyPr/>
          <a:lstStyle/>
          <a:p>
            <a:r>
              <a:rPr lang="en-NZ" dirty="0"/>
              <a:t>Two key approaches to effective social studies outcomes </a:t>
            </a:r>
          </a:p>
        </p:txBody>
      </p:sp>
      <p:graphicFrame>
        <p:nvGraphicFramePr>
          <p:cNvPr id="4" name="Content Placeholder 3">
            <a:extLst>
              <a:ext uri="{FF2B5EF4-FFF2-40B4-BE49-F238E27FC236}">
                <a16:creationId xmlns:a16="http://schemas.microsoft.com/office/drawing/2014/main" id="{FCBBDC62-D57C-48F7-9C3F-A8793A485332}"/>
              </a:ext>
            </a:extLst>
          </p:cNvPr>
          <p:cNvGraphicFramePr>
            <a:graphicFrameLocks noGrp="1"/>
          </p:cNvGraphicFramePr>
          <p:nvPr>
            <p:ph idx="1"/>
            <p:extLst>
              <p:ext uri="{D42A27DB-BD31-4B8C-83A1-F6EECF244321}">
                <p14:modId xmlns:p14="http://schemas.microsoft.com/office/powerpoint/2010/main" val="4170776297"/>
              </p:ext>
            </p:extLst>
          </p:nvPr>
        </p:nvGraphicFramePr>
        <p:xfrm>
          <a:off x="1103313" y="2052638"/>
          <a:ext cx="8947150" cy="4195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2045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45CB9-D2B5-2772-C272-664BF9D45986}"/>
              </a:ext>
            </a:extLst>
          </p:cNvPr>
          <p:cNvSpPr>
            <a:spLocks noGrp="1"/>
          </p:cNvSpPr>
          <p:nvPr>
            <p:ph type="title"/>
          </p:nvPr>
        </p:nvSpPr>
        <p:spPr>
          <a:xfrm>
            <a:off x="656159" y="241702"/>
            <a:ext cx="9404723" cy="1400530"/>
          </a:xfrm>
        </p:spPr>
        <p:txBody>
          <a:bodyPr/>
          <a:lstStyle/>
          <a:p>
            <a:r>
              <a:rPr lang="en-NZ" dirty="0"/>
              <a:t>Social inquiry skills in social sciences – TM Curriculum Do’s</a:t>
            </a:r>
          </a:p>
        </p:txBody>
      </p:sp>
      <p:graphicFrame>
        <p:nvGraphicFramePr>
          <p:cNvPr id="4" name="Content Placeholder 3">
            <a:extLst>
              <a:ext uri="{FF2B5EF4-FFF2-40B4-BE49-F238E27FC236}">
                <a16:creationId xmlns:a16="http://schemas.microsoft.com/office/drawing/2014/main" id="{79747C4D-843F-91C6-862F-93C0F62938C4}"/>
              </a:ext>
            </a:extLst>
          </p:cNvPr>
          <p:cNvGraphicFramePr>
            <a:graphicFrameLocks noGrp="1"/>
          </p:cNvGraphicFramePr>
          <p:nvPr>
            <p:ph idx="1"/>
          </p:nvPr>
        </p:nvGraphicFramePr>
        <p:xfrm>
          <a:off x="1073539" y="1823103"/>
          <a:ext cx="10562450" cy="4926614"/>
        </p:xfrm>
        <a:graphic>
          <a:graphicData uri="http://schemas.openxmlformats.org/drawingml/2006/table">
            <a:tbl>
              <a:tblPr firstRow="1" bandRow="1">
                <a:tableStyleId>{5C22544A-7EE6-4342-B048-85BDC9FD1C3A}</a:tableStyleId>
              </a:tblPr>
              <a:tblGrid>
                <a:gridCol w="2112490">
                  <a:extLst>
                    <a:ext uri="{9D8B030D-6E8A-4147-A177-3AD203B41FA5}">
                      <a16:colId xmlns:a16="http://schemas.microsoft.com/office/drawing/2014/main" val="1487441509"/>
                    </a:ext>
                  </a:extLst>
                </a:gridCol>
                <a:gridCol w="2112490">
                  <a:extLst>
                    <a:ext uri="{9D8B030D-6E8A-4147-A177-3AD203B41FA5}">
                      <a16:colId xmlns:a16="http://schemas.microsoft.com/office/drawing/2014/main" val="2778881484"/>
                    </a:ext>
                  </a:extLst>
                </a:gridCol>
                <a:gridCol w="2112490">
                  <a:extLst>
                    <a:ext uri="{9D8B030D-6E8A-4147-A177-3AD203B41FA5}">
                      <a16:colId xmlns:a16="http://schemas.microsoft.com/office/drawing/2014/main" val="728463033"/>
                    </a:ext>
                  </a:extLst>
                </a:gridCol>
                <a:gridCol w="2112490">
                  <a:extLst>
                    <a:ext uri="{9D8B030D-6E8A-4147-A177-3AD203B41FA5}">
                      <a16:colId xmlns:a16="http://schemas.microsoft.com/office/drawing/2014/main" val="2473779868"/>
                    </a:ext>
                  </a:extLst>
                </a:gridCol>
                <a:gridCol w="2112490">
                  <a:extLst>
                    <a:ext uri="{9D8B030D-6E8A-4147-A177-3AD203B41FA5}">
                      <a16:colId xmlns:a16="http://schemas.microsoft.com/office/drawing/2014/main" val="879102742"/>
                    </a:ext>
                  </a:extLst>
                </a:gridCol>
              </a:tblGrid>
              <a:tr h="138542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1800" dirty="0"/>
                        <a:t>Asking questions</a:t>
                      </a:r>
                    </a:p>
                    <a:p>
                      <a:endParaRPr lang="en-NZ" dirty="0"/>
                    </a:p>
                  </a:txBody>
                  <a:tcPr/>
                </a:tc>
                <a:tc>
                  <a:txBody>
                    <a:bodyPr/>
                    <a:lstStyle/>
                    <a:p>
                      <a:r>
                        <a:rPr lang="en-NZ" dirty="0"/>
                        <a:t>Thinking conceptually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dirty="0"/>
                        <a:t>Identifying values and perspectives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dirty="0"/>
                        <a:t>Collecting and analysing information Communicating ideas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dirty="0"/>
                        <a:t>Analysing decisions and taking social action</a:t>
                      </a:r>
                    </a:p>
                    <a:p>
                      <a:endParaRPr lang="en-NZ" dirty="0"/>
                    </a:p>
                  </a:txBody>
                  <a:tcPr/>
                </a:tc>
                <a:extLst>
                  <a:ext uri="{0D108BD9-81ED-4DB2-BD59-A6C34878D82A}">
                    <a16:rowId xmlns:a16="http://schemas.microsoft.com/office/drawing/2014/main" val="76613285"/>
                  </a:ext>
                </a:extLst>
              </a:tr>
              <a:tr h="3463574">
                <a:tc>
                  <a:txBody>
                    <a:bodyPr/>
                    <a:lstStyle/>
                    <a:p>
                      <a:r>
                        <a:rPr lang="en-NZ" dirty="0"/>
                        <a:t>Learning to ask critical questions about social issues</a:t>
                      </a:r>
                    </a:p>
                  </a:txBody>
                  <a:tcPr/>
                </a:tc>
                <a:tc>
                  <a:txBody>
                    <a:bodyPr/>
                    <a:lstStyle/>
                    <a:p>
                      <a:r>
                        <a:rPr lang="en-NZ" dirty="0"/>
                        <a:t>Defining concepts and learning to apply them in multiple contexts and with other concepts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dirty="0"/>
                        <a:t>Gaining understandings that not all people think the same; </a:t>
                      </a:r>
                    </a:p>
                    <a:p>
                      <a:pPr marL="0" marR="0" lvl="0" indent="0" algn="l" defTabSz="457200" rtl="0" eaLnBrk="1" fontAlgn="auto" latinLnBrk="0" hangingPunct="1">
                        <a:lnSpc>
                          <a:spcPct val="100000"/>
                        </a:lnSpc>
                        <a:spcBef>
                          <a:spcPts val="0"/>
                        </a:spcBef>
                        <a:spcAft>
                          <a:spcPts val="0"/>
                        </a:spcAft>
                        <a:buClrTx/>
                        <a:buSzTx/>
                        <a:buFontTx/>
                        <a:buNone/>
                        <a:tabLst/>
                        <a:defRPr/>
                      </a:pPr>
                      <a:r>
                        <a:rPr lang="en-NZ" dirty="0"/>
                        <a:t>How to evaluate and navigate between different perspectives.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dirty="0"/>
                        <a:t>Gaining skills of researching, evaluating sources and quality and truth (critical literacy) and communication (literacy and critical thinking)</a:t>
                      </a:r>
                    </a:p>
                    <a:p>
                      <a:endParaRPr lang="en-NZ" dirty="0"/>
                    </a:p>
                  </a:txBody>
                  <a:tcPr/>
                </a:tc>
                <a:tc>
                  <a:txBody>
                    <a:bodyPr/>
                    <a:lstStyle/>
                    <a:p>
                      <a:r>
                        <a:rPr lang="en-NZ" dirty="0"/>
                        <a:t>Evaluating and problem-solving; Asking so what? Now what?</a:t>
                      </a:r>
                    </a:p>
                    <a:p>
                      <a:r>
                        <a:rPr lang="en-NZ" dirty="0"/>
                        <a:t>Considering social actions</a:t>
                      </a:r>
                    </a:p>
                  </a:txBody>
                  <a:tcPr/>
                </a:tc>
                <a:extLst>
                  <a:ext uri="{0D108BD9-81ED-4DB2-BD59-A6C34878D82A}">
                    <a16:rowId xmlns:a16="http://schemas.microsoft.com/office/drawing/2014/main" val="4084061920"/>
                  </a:ext>
                </a:extLst>
              </a:tr>
            </a:tbl>
          </a:graphicData>
        </a:graphic>
      </p:graphicFrame>
    </p:spTree>
    <p:extLst>
      <p:ext uri="{BB962C8B-B14F-4D97-AF65-F5344CB8AC3E}">
        <p14:creationId xmlns:p14="http://schemas.microsoft.com/office/powerpoint/2010/main" val="467232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NZ" altLang="en-US"/>
              <a:t>What are concepts?</a:t>
            </a:r>
            <a:endParaRPr lang="en-GB" altLang="en-US"/>
          </a:p>
        </p:txBody>
      </p:sp>
      <p:sp>
        <p:nvSpPr>
          <p:cNvPr id="19459" name="Rectangle 3"/>
          <p:cNvSpPr>
            <a:spLocks noGrp="1" noChangeArrowheads="1"/>
          </p:cNvSpPr>
          <p:nvPr>
            <p:ph idx="1"/>
          </p:nvPr>
        </p:nvSpPr>
        <p:spPr>
          <a:xfrm>
            <a:off x="685801" y="2142067"/>
            <a:ext cx="10412127" cy="3649133"/>
          </a:xfrm>
        </p:spPr>
        <p:txBody>
          <a:bodyPr/>
          <a:lstStyle/>
          <a:p>
            <a:pPr eaLnBrk="1" hangingPunct="1"/>
            <a:r>
              <a:rPr lang="en-NZ" altLang="en-US" dirty="0"/>
              <a:t>Concept = an idea or notion</a:t>
            </a:r>
          </a:p>
          <a:p>
            <a:pPr eaLnBrk="1" hangingPunct="1"/>
            <a:r>
              <a:rPr lang="en-NZ" altLang="en-US" dirty="0"/>
              <a:t>Usually phrased as one or two words</a:t>
            </a:r>
          </a:p>
          <a:p>
            <a:pPr eaLnBrk="1" hangingPunct="1"/>
            <a:r>
              <a:rPr lang="en-NZ" altLang="en-US" dirty="0"/>
              <a:t>e.g. decision-making or needs</a:t>
            </a:r>
          </a:p>
          <a:p>
            <a:pPr eaLnBrk="1" hangingPunct="1"/>
            <a:r>
              <a:rPr lang="en-NZ" altLang="en-US" dirty="0"/>
              <a:t>It is NOT a place, person or event. </a:t>
            </a:r>
          </a:p>
          <a:p>
            <a:pPr eaLnBrk="1" hangingPunct="1"/>
            <a:r>
              <a:rPr lang="en-NZ" altLang="en-US" i="1" dirty="0">
                <a:solidFill>
                  <a:schemeClr val="accent2"/>
                </a:solidFill>
              </a:rPr>
              <a:t>Concepts are mental constructs that are abstract, timeless and universal (Erickson &amp; Lanning, 2014, p. 33).</a:t>
            </a:r>
          </a:p>
          <a:p>
            <a:pPr eaLnBrk="1" hangingPunct="1"/>
            <a:r>
              <a:rPr lang="en-NZ" altLang="en-US" i="1" dirty="0">
                <a:solidFill>
                  <a:schemeClr val="accent2"/>
                </a:solidFill>
              </a:rPr>
              <a:t>Concepts are words which represent highly abstract generalisation (Taba, 1964)</a:t>
            </a:r>
          </a:p>
          <a:p>
            <a:pPr eaLnBrk="1" hangingPunct="1"/>
            <a:endParaRPr lang="en-NZ" altLang="en-US" dirty="0"/>
          </a:p>
          <a:p>
            <a:pPr eaLnBrk="1" hangingPunct="1"/>
            <a:endParaRPr lang="en-GB" altLang="en-US" dirty="0"/>
          </a:p>
        </p:txBody>
      </p:sp>
    </p:spTree>
    <p:extLst>
      <p:ext uri="{BB962C8B-B14F-4D97-AF65-F5344CB8AC3E}">
        <p14:creationId xmlns:p14="http://schemas.microsoft.com/office/powerpoint/2010/main" val="868505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pPr eaLnBrk="1" hangingPunct="1"/>
            <a:r>
              <a:rPr lang="en-NZ" altLang="en-US"/>
              <a:t>What are conceptual understandings?</a:t>
            </a:r>
            <a:endParaRPr lang="en-GB" altLang="en-US"/>
          </a:p>
        </p:txBody>
      </p:sp>
      <p:sp>
        <p:nvSpPr>
          <p:cNvPr id="21507" name="Rectangle 3"/>
          <p:cNvSpPr>
            <a:spLocks noGrp="1" noChangeArrowheads="1"/>
          </p:cNvSpPr>
          <p:nvPr>
            <p:ph idx="1"/>
          </p:nvPr>
        </p:nvSpPr>
        <p:spPr/>
        <p:txBody>
          <a:bodyPr/>
          <a:lstStyle/>
          <a:p>
            <a:pPr eaLnBrk="1" hangingPunct="1"/>
            <a:r>
              <a:rPr lang="en-NZ" altLang="en-US" dirty="0"/>
              <a:t>A generalisation about a concept i.e. when a concept(s) is used in a statement. </a:t>
            </a:r>
          </a:p>
          <a:p>
            <a:pPr eaLnBrk="1" hangingPunct="1"/>
            <a:r>
              <a:rPr lang="en-NZ" altLang="en-US" dirty="0"/>
              <a:t>Sometimes referred to as ‘Big Ideas’</a:t>
            </a:r>
          </a:p>
          <a:p>
            <a:pPr eaLnBrk="1" hangingPunct="1"/>
            <a:r>
              <a:rPr lang="en-NZ" altLang="en-US" dirty="0"/>
              <a:t>E.g. Values of people and groups influence their view and use of places and environments. </a:t>
            </a:r>
          </a:p>
          <a:p>
            <a:pPr eaLnBrk="1" hangingPunct="1"/>
            <a:r>
              <a:rPr lang="en-NZ" altLang="en-US" dirty="0"/>
              <a:t>Most Achievement Objectives in the 2007 curriculum are based on conceptual understandings</a:t>
            </a:r>
          </a:p>
          <a:p>
            <a:pPr eaLnBrk="1" hangingPunct="1"/>
            <a:r>
              <a:rPr lang="en-NZ" altLang="en-US" dirty="0"/>
              <a:t>(KNOWS in the NZC Refresh and reinforced as ‘Thinking conceptually’ in the DO’s with progressions indicated clearly) (2022)</a:t>
            </a:r>
          </a:p>
          <a:p>
            <a:pPr eaLnBrk="1" hangingPunct="1"/>
            <a:r>
              <a:rPr lang="en-NZ" altLang="en-US" dirty="0"/>
              <a:t>NCEA Standards in senior SST require conceptual understandings (today)</a:t>
            </a:r>
          </a:p>
          <a:p>
            <a:pPr eaLnBrk="1" hangingPunct="1"/>
            <a:endParaRPr lang="en-GB" altLang="en-US" dirty="0"/>
          </a:p>
        </p:txBody>
      </p:sp>
      <p:sp>
        <p:nvSpPr>
          <p:cNvPr id="2" name="TextBox 1">
            <a:extLst>
              <a:ext uri="{FF2B5EF4-FFF2-40B4-BE49-F238E27FC236}">
                <a16:creationId xmlns:a16="http://schemas.microsoft.com/office/drawing/2014/main" id="{63434F15-A079-0511-EE3F-A66501924EA5}"/>
              </a:ext>
            </a:extLst>
          </p:cNvPr>
          <p:cNvSpPr txBox="1"/>
          <p:nvPr/>
        </p:nvSpPr>
        <p:spPr>
          <a:xfrm>
            <a:off x="685801" y="5338813"/>
            <a:ext cx="10372436" cy="1200329"/>
          </a:xfrm>
          <a:prstGeom prst="rect">
            <a:avLst/>
          </a:prstGeom>
          <a:noFill/>
        </p:spPr>
        <p:txBody>
          <a:bodyPr wrap="square" rtlCol="0">
            <a:spAutoFit/>
          </a:bodyPr>
          <a:lstStyle/>
          <a:p>
            <a:r>
              <a:rPr lang="en-NZ" dirty="0"/>
              <a:t>See free chapter – concept-based curriculum design</a:t>
            </a:r>
          </a:p>
          <a:p>
            <a:r>
              <a:rPr lang="en-NZ" dirty="0">
                <a:hlinkClick r:id="rId3"/>
              </a:rPr>
              <a:t>https://indico.cern.ch/event/803074/attachments/1832310/3001950/82739_Chapter_1___Tools_for_Teaching_Conceptual_Understanding_Secondary.pdf</a:t>
            </a:r>
            <a:r>
              <a:rPr lang="en-NZ" dirty="0"/>
              <a:t> </a:t>
            </a:r>
          </a:p>
          <a:p>
            <a:endParaRPr lang="en-NZ" dirty="0"/>
          </a:p>
        </p:txBody>
      </p:sp>
    </p:spTree>
    <p:extLst>
      <p:ext uri="{BB962C8B-B14F-4D97-AF65-F5344CB8AC3E}">
        <p14:creationId xmlns:p14="http://schemas.microsoft.com/office/powerpoint/2010/main" val="1650992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1AE5C-2C08-DE50-6AF4-5D76BF943540}"/>
              </a:ext>
            </a:extLst>
          </p:cNvPr>
          <p:cNvSpPr>
            <a:spLocks noGrp="1"/>
          </p:cNvSpPr>
          <p:nvPr>
            <p:ph type="title"/>
          </p:nvPr>
        </p:nvSpPr>
        <p:spPr>
          <a:xfrm>
            <a:off x="695132" y="-118534"/>
            <a:ext cx="10131425" cy="1456267"/>
          </a:xfrm>
        </p:spPr>
        <p:txBody>
          <a:bodyPr/>
          <a:lstStyle/>
          <a:p>
            <a:r>
              <a:rPr lang="en-NZ" dirty="0"/>
              <a:t>Teaching through concepts</a:t>
            </a:r>
          </a:p>
        </p:txBody>
      </p:sp>
      <p:pic>
        <p:nvPicPr>
          <p:cNvPr id="12" name="Content Placeholder 11">
            <a:extLst>
              <a:ext uri="{FF2B5EF4-FFF2-40B4-BE49-F238E27FC236}">
                <a16:creationId xmlns:a16="http://schemas.microsoft.com/office/drawing/2014/main" id="{C2C15174-7AA0-6BDD-DB84-8633CEA600B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99888" y="1443264"/>
            <a:ext cx="6114790" cy="4932438"/>
          </a:xfrm>
        </p:spPr>
      </p:pic>
      <p:pic>
        <p:nvPicPr>
          <p:cNvPr id="10" name="Picture 9">
            <a:extLst>
              <a:ext uri="{FF2B5EF4-FFF2-40B4-BE49-F238E27FC236}">
                <a16:creationId xmlns:a16="http://schemas.microsoft.com/office/drawing/2014/main" id="{01B74477-66EF-0BCA-06A0-AEBDEEBC0F89}"/>
              </a:ext>
            </a:extLst>
          </p:cNvPr>
          <p:cNvPicPr>
            <a:picLocks noChangeAspect="1"/>
          </p:cNvPicPr>
          <p:nvPr/>
        </p:nvPicPr>
        <p:blipFill>
          <a:blip r:embed="rId3"/>
          <a:stretch>
            <a:fillRect/>
          </a:stretch>
        </p:blipFill>
        <p:spPr>
          <a:xfrm>
            <a:off x="3272588" y="1443264"/>
            <a:ext cx="6393647" cy="4795235"/>
          </a:xfrm>
          <a:prstGeom prst="rect">
            <a:avLst/>
          </a:prstGeom>
        </p:spPr>
      </p:pic>
    </p:spTree>
    <p:extLst>
      <p:ext uri="{BB962C8B-B14F-4D97-AF65-F5344CB8AC3E}">
        <p14:creationId xmlns:p14="http://schemas.microsoft.com/office/powerpoint/2010/main" val="407762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EB9F-014D-2987-C4DA-13836F196B57}"/>
              </a:ext>
            </a:extLst>
          </p:cNvPr>
          <p:cNvSpPr>
            <a:spLocks noGrp="1"/>
          </p:cNvSpPr>
          <p:nvPr>
            <p:ph type="title"/>
          </p:nvPr>
        </p:nvSpPr>
        <p:spPr/>
        <p:txBody>
          <a:bodyPr/>
          <a:lstStyle/>
          <a:p>
            <a:r>
              <a:rPr lang="en-NZ" dirty="0"/>
              <a:t>What is the social studies aspect of this context? Concepts?</a:t>
            </a:r>
          </a:p>
        </p:txBody>
      </p:sp>
      <p:pic>
        <p:nvPicPr>
          <p:cNvPr id="4" name="Content Placeholder 3">
            <a:extLst>
              <a:ext uri="{FF2B5EF4-FFF2-40B4-BE49-F238E27FC236}">
                <a16:creationId xmlns:a16="http://schemas.microsoft.com/office/drawing/2014/main" id="{A87A17BD-5575-3B8C-322C-2133E97B8DB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47322" y="2052638"/>
            <a:ext cx="7459132" cy="4195762"/>
          </a:xfrm>
          <a:prstGeom prst="rect">
            <a:avLst/>
          </a:prstGeom>
        </p:spPr>
      </p:pic>
    </p:spTree>
    <p:extLst>
      <p:ext uri="{BB962C8B-B14F-4D97-AF65-F5344CB8AC3E}">
        <p14:creationId xmlns:p14="http://schemas.microsoft.com/office/powerpoint/2010/main" val="4138350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EB9F-014D-2987-C4DA-13836F196B57}"/>
              </a:ext>
            </a:extLst>
          </p:cNvPr>
          <p:cNvSpPr>
            <a:spLocks noGrp="1"/>
          </p:cNvSpPr>
          <p:nvPr>
            <p:ph type="title"/>
          </p:nvPr>
        </p:nvSpPr>
        <p:spPr/>
        <p:txBody>
          <a:bodyPr/>
          <a:lstStyle/>
          <a:p>
            <a:r>
              <a:rPr lang="en-NZ" dirty="0"/>
              <a:t>What is the social studies aspect of this context? Concepts?</a:t>
            </a:r>
          </a:p>
        </p:txBody>
      </p:sp>
      <p:pic>
        <p:nvPicPr>
          <p:cNvPr id="6" name="Content Placeholder 5">
            <a:extLst>
              <a:ext uri="{FF2B5EF4-FFF2-40B4-BE49-F238E27FC236}">
                <a16:creationId xmlns:a16="http://schemas.microsoft.com/office/drawing/2014/main" id="{C54625E5-3C36-00D6-8258-1B88E348985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733575" y="1831256"/>
            <a:ext cx="6254020" cy="4694685"/>
          </a:xfrm>
          <a:prstGeom prst="rect">
            <a:avLst/>
          </a:prstGeom>
        </p:spPr>
      </p:pic>
    </p:spTree>
    <p:extLst>
      <p:ext uri="{BB962C8B-B14F-4D97-AF65-F5344CB8AC3E}">
        <p14:creationId xmlns:p14="http://schemas.microsoft.com/office/powerpoint/2010/main" val="2732936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EB9F-014D-2987-C4DA-13836F196B57}"/>
              </a:ext>
            </a:extLst>
          </p:cNvPr>
          <p:cNvSpPr>
            <a:spLocks noGrp="1"/>
          </p:cNvSpPr>
          <p:nvPr>
            <p:ph type="title"/>
          </p:nvPr>
        </p:nvSpPr>
        <p:spPr/>
        <p:txBody>
          <a:bodyPr/>
          <a:lstStyle/>
          <a:p>
            <a:r>
              <a:rPr lang="en-NZ" dirty="0"/>
              <a:t>What is the social studies aspect of this context? Concepts?</a:t>
            </a:r>
          </a:p>
        </p:txBody>
      </p:sp>
      <p:pic>
        <p:nvPicPr>
          <p:cNvPr id="5" name="Content Placeholder 4">
            <a:extLst>
              <a:ext uri="{FF2B5EF4-FFF2-40B4-BE49-F238E27FC236}">
                <a16:creationId xmlns:a16="http://schemas.microsoft.com/office/drawing/2014/main" id="{E38B62D0-507A-6BD9-F232-CD0B1BDC739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47321" y="2052638"/>
            <a:ext cx="7459133" cy="4195762"/>
          </a:xfrm>
          <a:prstGeom prst="rect">
            <a:avLst/>
          </a:prstGeom>
        </p:spPr>
      </p:pic>
    </p:spTree>
    <p:extLst>
      <p:ext uri="{BB962C8B-B14F-4D97-AF65-F5344CB8AC3E}">
        <p14:creationId xmlns:p14="http://schemas.microsoft.com/office/powerpoint/2010/main" val="2799741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55D15-D799-2694-CFCD-D9B7BF837E3D}"/>
              </a:ext>
            </a:extLst>
          </p:cNvPr>
          <p:cNvSpPr>
            <a:spLocks noGrp="1"/>
          </p:cNvSpPr>
          <p:nvPr>
            <p:ph type="title"/>
          </p:nvPr>
        </p:nvSpPr>
        <p:spPr/>
        <p:txBody>
          <a:bodyPr/>
          <a:lstStyle/>
          <a:p>
            <a:r>
              <a:rPr lang="en-NZ" dirty="0"/>
              <a:t>To what extent do concepts currently drive your social studies/social sciences teaching ? </a:t>
            </a:r>
          </a:p>
        </p:txBody>
      </p:sp>
      <p:pic>
        <p:nvPicPr>
          <p:cNvPr id="7" name="Content Placeholder 6">
            <a:extLst>
              <a:ext uri="{FF2B5EF4-FFF2-40B4-BE49-F238E27FC236}">
                <a16:creationId xmlns:a16="http://schemas.microsoft.com/office/drawing/2014/main" id="{31202B70-D6EC-5B43-EAA0-F8B1996CBA7E}"/>
              </a:ext>
            </a:extLst>
          </p:cNvPr>
          <p:cNvPicPr>
            <a:picLocks noGrp="1" noChangeAspect="1"/>
          </p:cNvPicPr>
          <p:nvPr>
            <p:ph idx="1"/>
          </p:nvPr>
        </p:nvPicPr>
        <p:blipFill>
          <a:blip r:embed="rId3"/>
          <a:stretch>
            <a:fillRect/>
          </a:stretch>
        </p:blipFill>
        <p:spPr>
          <a:xfrm>
            <a:off x="2857549" y="2441665"/>
            <a:ext cx="5110208" cy="3676331"/>
          </a:xfrm>
          <a:prstGeom prst="rect">
            <a:avLst/>
          </a:prstGeom>
        </p:spPr>
      </p:pic>
    </p:spTree>
    <p:extLst>
      <p:ext uri="{BB962C8B-B14F-4D97-AF65-F5344CB8AC3E}">
        <p14:creationId xmlns:p14="http://schemas.microsoft.com/office/powerpoint/2010/main" val="966272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D4066-5A9B-8161-E5F9-97C494DFE705}"/>
              </a:ext>
            </a:extLst>
          </p:cNvPr>
          <p:cNvSpPr>
            <a:spLocks noGrp="1"/>
          </p:cNvSpPr>
          <p:nvPr>
            <p:ph type="title"/>
          </p:nvPr>
        </p:nvSpPr>
        <p:spPr>
          <a:xfrm>
            <a:off x="4955458" y="639097"/>
            <a:ext cx="6593075" cy="1612490"/>
          </a:xfrm>
        </p:spPr>
        <p:txBody>
          <a:bodyPr>
            <a:normAutofit/>
          </a:bodyPr>
          <a:lstStyle/>
          <a:p>
            <a:r>
              <a:rPr lang="en-NZ" dirty="0"/>
              <a:t>Overview</a:t>
            </a:r>
          </a:p>
        </p:txBody>
      </p:sp>
      <p:pic>
        <p:nvPicPr>
          <p:cNvPr id="5" name="Picture 4" descr="A stack of newspaper">
            <a:extLst>
              <a:ext uri="{FF2B5EF4-FFF2-40B4-BE49-F238E27FC236}">
                <a16:creationId xmlns:a16="http://schemas.microsoft.com/office/drawing/2014/main" id="{20073775-109E-92B6-10E2-779D3F3CB6A8}"/>
              </a:ext>
            </a:extLst>
          </p:cNvPr>
          <p:cNvPicPr>
            <a:picLocks noChangeAspect="1"/>
          </p:cNvPicPr>
          <p:nvPr/>
        </p:nvPicPr>
        <p:blipFill>
          <a:blip r:embed="rId4"/>
          <a:srcRect l="41495" r="10171"/>
          <a:stretch/>
        </p:blipFill>
        <p:spPr>
          <a:xfrm>
            <a:off x="20" y="975"/>
            <a:ext cx="4635988" cy="6858000"/>
          </a:xfrm>
          <a:prstGeom prst="rect">
            <a:avLst/>
          </a:prstGeom>
        </p:spPr>
      </p:pic>
      <p:sp>
        <p:nvSpPr>
          <p:cNvPr id="3" name="Content Placeholder 2">
            <a:extLst>
              <a:ext uri="{FF2B5EF4-FFF2-40B4-BE49-F238E27FC236}">
                <a16:creationId xmlns:a16="http://schemas.microsoft.com/office/drawing/2014/main" id="{015F9B39-134E-7563-93F9-54576D78A74F}"/>
              </a:ext>
            </a:extLst>
          </p:cNvPr>
          <p:cNvSpPr>
            <a:spLocks noGrp="1"/>
          </p:cNvSpPr>
          <p:nvPr>
            <p:ph idx="1"/>
          </p:nvPr>
        </p:nvSpPr>
        <p:spPr>
          <a:xfrm>
            <a:off x="4955458" y="2251587"/>
            <a:ext cx="6593075" cy="3972232"/>
          </a:xfrm>
        </p:spPr>
        <p:txBody>
          <a:bodyPr>
            <a:normAutofit/>
          </a:bodyPr>
          <a:lstStyle/>
          <a:p>
            <a:pPr marL="342900" indent="-342900">
              <a:buFont typeface="+mj-lt"/>
              <a:buAutoNum type="arabicPeriod"/>
            </a:pPr>
            <a:r>
              <a:rPr lang="en-NZ" dirty="0"/>
              <a:t>Part I: Where are we at right now? </a:t>
            </a:r>
          </a:p>
          <a:p>
            <a:pPr marL="342900" indent="-342900">
              <a:buFont typeface="+mj-lt"/>
              <a:buAutoNum type="arabicPeriod"/>
            </a:pPr>
            <a:r>
              <a:rPr lang="en-NZ" dirty="0"/>
              <a:t>PART II Effective social studies approaches</a:t>
            </a:r>
          </a:p>
          <a:p>
            <a:pPr marL="800100" lvl="1" indent="-342900">
              <a:buFont typeface="+mj-lt"/>
              <a:buAutoNum type="arabicPeriod"/>
            </a:pPr>
            <a:r>
              <a:rPr lang="en-NZ" dirty="0"/>
              <a:t> Understanding and planning through concept-led teaching</a:t>
            </a:r>
          </a:p>
          <a:p>
            <a:pPr marL="800100" lvl="1" indent="-342900">
              <a:buFont typeface="+mj-lt"/>
              <a:buAutoNum type="arabicPeriod"/>
            </a:pPr>
            <a:r>
              <a:rPr lang="en-NZ" dirty="0"/>
              <a:t>An example of planning using concept-led teaching</a:t>
            </a:r>
          </a:p>
          <a:p>
            <a:pPr marL="342900" indent="-342900">
              <a:buFont typeface="+mj-lt"/>
              <a:buAutoNum type="arabicPeriod"/>
            </a:pPr>
            <a:r>
              <a:rPr lang="en-NZ" dirty="0"/>
              <a:t>Part III Progression in social studies</a:t>
            </a:r>
          </a:p>
          <a:p>
            <a:pPr marL="0" indent="0">
              <a:buNone/>
            </a:pPr>
            <a:endParaRPr lang="en-NZ" dirty="0"/>
          </a:p>
          <a:p>
            <a:pPr marL="342900" indent="-342900">
              <a:buFont typeface="+mj-lt"/>
              <a:buAutoNum type="arabicPeriod"/>
            </a:pPr>
            <a:endParaRPr lang="en-NZ" dirty="0"/>
          </a:p>
        </p:txBody>
      </p:sp>
    </p:spTree>
    <p:extLst>
      <p:ext uri="{BB962C8B-B14F-4D97-AF65-F5344CB8AC3E}">
        <p14:creationId xmlns:p14="http://schemas.microsoft.com/office/powerpoint/2010/main" val="116032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56E55-75B9-CCAB-0B26-BC68FAEE5458}"/>
              </a:ext>
            </a:extLst>
          </p:cNvPr>
          <p:cNvSpPr>
            <a:spLocks noGrp="1"/>
          </p:cNvSpPr>
          <p:nvPr>
            <p:ph type="title"/>
          </p:nvPr>
        </p:nvSpPr>
        <p:spPr/>
        <p:txBody>
          <a:bodyPr/>
          <a:lstStyle/>
          <a:p>
            <a:r>
              <a:rPr lang="en-NZ" dirty="0"/>
              <a:t>Strategies for teaching for conceptual understandings</a:t>
            </a:r>
          </a:p>
        </p:txBody>
      </p:sp>
      <p:sp>
        <p:nvSpPr>
          <p:cNvPr id="3" name="Content Placeholder 2">
            <a:extLst>
              <a:ext uri="{FF2B5EF4-FFF2-40B4-BE49-F238E27FC236}">
                <a16:creationId xmlns:a16="http://schemas.microsoft.com/office/drawing/2014/main" id="{8B859DB3-F2B6-C7EC-C0BC-88C133FF5FE2}"/>
              </a:ext>
            </a:extLst>
          </p:cNvPr>
          <p:cNvSpPr>
            <a:spLocks noGrp="1"/>
          </p:cNvSpPr>
          <p:nvPr>
            <p:ph idx="1"/>
          </p:nvPr>
        </p:nvSpPr>
        <p:spPr/>
        <p:txBody>
          <a:bodyPr>
            <a:normAutofit/>
          </a:bodyPr>
          <a:lstStyle/>
          <a:p>
            <a:pPr marL="342900" indent="-342900" eaLnBrk="1" hangingPunct="1">
              <a:lnSpc>
                <a:spcPct val="90000"/>
              </a:lnSpc>
              <a:buFont typeface="+mj-lt"/>
              <a:buAutoNum type="arabicPeriod"/>
              <a:defRPr/>
            </a:pPr>
            <a:r>
              <a:rPr lang="en-NZ" altLang="en-US" sz="2400" dirty="0">
                <a:solidFill>
                  <a:schemeClr val="accent1"/>
                </a:solidFill>
              </a:rPr>
              <a:t>Concept sort – into ‘like’ piles </a:t>
            </a:r>
          </a:p>
          <a:p>
            <a:pPr marL="342900" indent="-342900" eaLnBrk="1" hangingPunct="1">
              <a:lnSpc>
                <a:spcPct val="90000"/>
              </a:lnSpc>
              <a:buFont typeface="+mj-lt"/>
              <a:buAutoNum type="arabicPeriod"/>
              <a:defRPr/>
            </a:pPr>
            <a:r>
              <a:rPr lang="en-NZ" altLang="en-US" sz="2400" dirty="0">
                <a:solidFill>
                  <a:schemeClr val="accent1"/>
                </a:solidFill>
              </a:rPr>
              <a:t>Concept wall – to build up to one over-riding concept</a:t>
            </a:r>
          </a:p>
          <a:p>
            <a:pPr marL="342900" indent="-342900" eaLnBrk="1" hangingPunct="1">
              <a:lnSpc>
                <a:spcPct val="90000"/>
              </a:lnSpc>
              <a:buFont typeface="+mj-lt"/>
              <a:buAutoNum type="arabicPeriod"/>
              <a:defRPr/>
            </a:pPr>
            <a:r>
              <a:rPr lang="en-NZ" altLang="en-US" sz="2400" dirty="0">
                <a:solidFill>
                  <a:schemeClr val="accent1"/>
                </a:solidFill>
              </a:rPr>
              <a:t>Concept map – to show linkages and relationships between concepts</a:t>
            </a:r>
          </a:p>
          <a:p>
            <a:pPr marL="342900" indent="-342900" eaLnBrk="1" hangingPunct="1">
              <a:lnSpc>
                <a:spcPct val="90000"/>
              </a:lnSpc>
              <a:buFont typeface="+mj-lt"/>
              <a:buAutoNum type="arabicPeriod"/>
              <a:defRPr/>
            </a:pPr>
            <a:r>
              <a:rPr lang="en-NZ" sz="2400" dirty="0">
                <a:solidFill>
                  <a:schemeClr val="accent1"/>
                </a:solidFill>
              </a:rPr>
              <a:t>Concept Arrow  - explain relationships between concepts – e.g. </a:t>
            </a:r>
            <a:endParaRPr lang="en-NZ" sz="2400" dirty="0"/>
          </a:p>
        </p:txBody>
      </p:sp>
      <p:pic>
        <p:nvPicPr>
          <p:cNvPr id="4" name="Picture 3">
            <a:extLst>
              <a:ext uri="{FF2B5EF4-FFF2-40B4-BE49-F238E27FC236}">
                <a16:creationId xmlns:a16="http://schemas.microsoft.com/office/drawing/2014/main" id="{DA88FFFC-DA75-F943-9ACF-1D97E9FCED18}"/>
              </a:ext>
            </a:extLst>
          </p:cNvPr>
          <p:cNvPicPr>
            <a:picLocks noChangeAspect="1"/>
          </p:cNvPicPr>
          <p:nvPr/>
        </p:nvPicPr>
        <p:blipFill>
          <a:blip r:embed="rId2"/>
          <a:stretch>
            <a:fillRect/>
          </a:stretch>
        </p:blipFill>
        <p:spPr>
          <a:xfrm>
            <a:off x="6096000" y="4835785"/>
            <a:ext cx="5120496" cy="1592023"/>
          </a:xfrm>
          <a:prstGeom prst="rect">
            <a:avLst/>
          </a:prstGeom>
        </p:spPr>
      </p:pic>
      <p:sp>
        <p:nvSpPr>
          <p:cNvPr id="5" name="TextBox 4">
            <a:extLst>
              <a:ext uri="{FF2B5EF4-FFF2-40B4-BE49-F238E27FC236}">
                <a16:creationId xmlns:a16="http://schemas.microsoft.com/office/drawing/2014/main" id="{5921F28D-BD6A-7053-7B76-75D4A5C98E7C}"/>
              </a:ext>
            </a:extLst>
          </p:cNvPr>
          <p:cNvSpPr txBox="1"/>
          <p:nvPr/>
        </p:nvSpPr>
        <p:spPr>
          <a:xfrm>
            <a:off x="6550090" y="5262465"/>
            <a:ext cx="1259632" cy="369332"/>
          </a:xfrm>
          <a:prstGeom prst="rect">
            <a:avLst/>
          </a:prstGeom>
          <a:noFill/>
        </p:spPr>
        <p:txBody>
          <a:bodyPr wrap="square" rtlCol="0">
            <a:spAutoFit/>
          </a:bodyPr>
          <a:lstStyle/>
          <a:p>
            <a:r>
              <a:rPr lang="en-NZ" dirty="0"/>
              <a:t>Migration</a:t>
            </a:r>
          </a:p>
        </p:txBody>
      </p:sp>
      <p:sp>
        <p:nvSpPr>
          <p:cNvPr id="6" name="TextBox 5">
            <a:extLst>
              <a:ext uri="{FF2B5EF4-FFF2-40B4-BE49-F238E27FC236}">
                <a16:creationId xmlns:a16="http://schemas.microsoft.com/office/drawing/2014/main" id="{330367F9-7E5E-0CA6-D0C6-063778F91B93}"/>
              </a:ext>
            </a:extLst>
          </p:cNvPr>
          <p:cNvSpPr txBox="1"/>
          <p:nvPr/>
        </p:nvSpPr>
        <p:spPr>
          <a:xfrm>
            <a:off x="9759819" y="5116781"/>
            <a:ext cx="1175657" cy="646331"/>
          </a:xfrm>
          <a:prstGeom prst="rect">
            <a:avLst/>
          </a:prstGeom>
          <a:noFill/>
        </p:spPr>
        <p:txBody>
          <a:bodyPr wrap="square" rtlCol="0">
            <a:spAutoFit/>
          </a:bodyPr>
          <a:lstStyle/>
          <a:p>
            <a:r>
              <a:rPr lang="en-NZ" dirty="0"/>
              <a:t>Cultural change</a:t>
            </a:r>
          </a:p>
        </p:txBody>
      </p:sp>
    </p:spTree>
    <p:extLst>
      <p:ext uri="{BB962C8B-B14F-4D97-AF65-F5344CB8AC3E}">
        <p14:creationId xmlns:p14="http://schemas.microsoft.com/office/powerpoint/2010/main" val="2476611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2316164" y="1593850"/>
            <a:ext cx="7559675" cy="4895850"/>
          </a:xfrm>
          <a:prstGeom prst="rect">
            <a:avLst/>
          </a:prstGeom>
          <a:solidFill>
            <a:srgbClr val="FFFFFF">
              <a:alpha val="0"/>
            </a:srgbClr>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200">
                <a:cs typeface="Times New Roman" panose="02020603050405020304" pitchFamily="18" charset="0"/>
              </a:rPr>
              <a:t>				</a:t>
            </a:r>
            <a:endParaRPr lang="en-GB" altLang="en-US">
              <a:cs typeface="Arial" panose="020B0604020202020204" pitchFamily="34" charset="0"/>
            </a:endParaRPr>
          </a:p>
        </p:txBody>
      </p:sp>
      <p:sp>
        <p:nvSpPr>
          <p:cNvPr id="39939" name="Text Box 3"/>
          <p:cNvSpPr txBox="1">
            <a:spLocks noChangeArrowheads="1"/>
          </p:cNvSpPr>
          <p:nvPr/>
        </p:nvSpPr>
        <p:spPr bwMode="auto">
          <a:xfrm>
            <a:off x="5164932" y="3364617"/>
            <a:ext cx="1389063" cy="485775"/>
          </a:xfrm>
          <a:prstGeom prst="rect">
            <a:avLst/>
          </a:prstGeom>
          <a:solidFill>
            <a:srgbClr val="000000"/>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1600" b="1" dirty="0">
                <a:latin typeface="Verdana" panose="020B0604030504040204" pitchFamily="34" charset="0"/>
                <a:cs typeface="Times New Roman" panose="02020603050405020304" pitchFamily="18" charset="0"/>
              </a:rPr>
              <a:t>choices</a:t>
            </a:r>
            <a:endParaRPr lang="en-GB" altLang="en-US" dirty="0">
              <a:cs typeface="Arial" panose="020B0604020202020204" pitchFamily="34" charset="0"/>
            </a:endParaRPr>
          </a:p>
        </p:txBody>
      </p:sp>
      <p:sp>
        <p:nvSpPr>
          <p:cNvPr id="39940" name="Text Box 4"/>
          <p:cNvSpPr txBox="1">
            <a:spLocks noChangeArrowheads="1"/>
          </p:cNvSpPr>
          <p:nvPr/>
        </p:nvSpPr>
        <p:spPr bwMode="auto">
          <a:xfrm>
            <a:off x="7104064" y="2205038"/>
            <a:ext cx="2503487" cy="2303462"/>
          </a:xfrm>
          <a:prstGeom prst="rect">
            <a:avLst/>
          </a:prstGeom>
          <a:solidFill>
            <a:srgbClr val="FFFFFF"/>
          </a:solidFill>
          <a:ln w="9525">
            <a:solidFill>
              <a:srgbClr val="000000"/>
            </a:solidFill>
            <a:miter lim="800000"/>
            <a:headEnd/>
            <a:tailEnd/>
          </a:ln>
        </p:spPr>
        <p:txBody>
          <a:bodyPr/>
          <a:lstStyle>
            <a:lvl1pPr>
              <a:tabLst>
                <a:tab pos="228600" algn="l"/>
              </a:tabLst>
              <a:defRPr>
                <a:solidFill>
                  <a:schemeClr val="tx1"/>
                </a:solidFill>
                <a:latin typeface="Arial" panose="020B0604020202020204" pitchFamily="34" charset="0"/>
              </a:defRPr>
            </a:lvl1pPr>
            <a:lvl2pPr marL="742950" indent="-285750">
              <a:tabLst>
                <a:tab pos="228600" algn="l"/>
              </a:tabLst>
              <a:defRPr>
                <a:solidFill>
                  <a:schemeClr val="tx1"/>
                </a:solidFill>
                <a:latin typeface="Arial" panose="020B0604020202020204" pitchFamily="34" charset="0"/>
              </a:defRPr>
            </a:lvl2pPr>
            <a:lvl3pPr marL="1143000" indent="-228600">
              <a:tabLst>
                <a:tab pos="228600" algn="l"/>
              </a:tabLst>
              <a:defRPr>
                <a:solidFill>
                  <a:schemeClr val="tx1"/>
                </a:solidFill>
                <a:latin typeface="Arial" panose="020B0604020202020204" pitchFamily="34" charset="0"/>
              </a:defRPr>
            </a:lvl3pPr>
            <a:lvl4pPr marL="1600200" indent="-228600">
              <a:tabLst>
                <a:tab pos="228600" algn="l"/>
              </a:tabLst>
              <a:defRPr>
                <a:solidFill>
                  <a:schemeClr val="tx1"/>
                </a:solidFill>
                <a:latin typeface="Arial" panose="020B0604020202020204" pitchFamily="34" charset="0"/>
              </a:defRPr>
            </a:lvl4pPr>
            <a:lvl5pPr marL="2057400" indent="-228600">
              <a:tabLst>
                <a:tab pos="228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eaLnBrk="1" hangingPunct="1"/>
            <a:r>
              <a:rPr lang="en-GB" altLang="en-US" sz="1400" b="1">
                <a:solidFill>
                  <a:srgbClr val="000000"/>
                </a:solidFill>
                <a:latin typeface="Verdana" panose="020B0604030504040204" pitchFamily="34" charset="0"/>
                <a:cs typeface="Times New Roman" panose="02020603050405020304" pitchFamily="18" charset="0"/>
              </a:rPr>
              <a:t>Defined as</a:t>
            </a:r>
            <a:endParaRPr lang="en-GB" altLang="en-US" sz="1400">
              <a:solidFill>
                <a:srgbClr val="000000"/>
              </a:solidFill>
              <a:cs typeface="Arial" panose="020B0604020202020204" pitchFamily="34" charset="0"/>
            </a:endParaRPr>
          </a:p>
          <a:p>
            <a:pPr>
              <a:buFontTx/>
              <a:buChar char="•"/>
            </a:pPr>
            <a:r>
              <a:rPr lang="en-GB" altLang="en-US" sz="1400">
                <a:solidFill>
                  <a:srgbClr val="000000"/>
                </a:solidFill>
                <a:latin typeface="Verdana" panose="020B0604030504040204" pitchFamily="34" charset="0"/>
                <a:cs typeface="Times New Roman" panose="02020603050405020304" pitchFamily="18" charset="0"/>
              </a:rPr>
              <a:t>Options you have</a:t>
            </a:r>
            <a:endParaRPr lang="en-GB" altLang="en-US" sz="1400">
              <a:solidFill>
                <a:srgbClr val="000000"/>
              </a:solidFill>
              <a:cs typeface="Arial" panose="020B0604020202020204" pitchFamily="34" charset="0"/>
            </a:endParaRPr>
          </a:p>
          <a:p>
            <a:pPr>
              <a:buFontTx/>
              <a:buChar char="•"/>
            </a:pPr>
            <a:r>
              <a:rPr lang="en-GB" altLang="en-US" sz="1400">
                <a:solidFill>
                  <a:srgbClr val="000000"/>
                </a:solidFill>
                <a:latin typeface="Verdana" panose="020B0604030504040204" pitchFamily="34" charset="0"/>
                <a:cs typeface="Times New Roman" panose="02020603050405020304" pitchFamily="18" charset="0"/>
              </a:rPr>
              <a:t>Opinions people have of a range of options</a:t>
            </a:r>
            <a:endParaRPr lang="en-GB" altLang="en-US" sz="1400">
              <a:solidFill>
                <a:srgbClr val="000000"/>
              </a:solidFill>
              <a:cs typeface="Arial" panose="020B0604020202020204" pitchFamily="34" charset="0"/>
            </a:endParaRPr>
          </a:p>
          <a:p>
            <a:pPr>
              <a:buFontTx/>
              <a:buChar char="•"/>
            </a:pPr>
            <a:r>
              <a:rPr lang="en-GB" altLang="en-US" sz="1400">
                <a:solidFill>
                  <a:srgbClr val="000000"/>
                </a:solidFill>
                <a:latin typeface="Verdana" panose="020B0604030504040204" pitchFamily="34" charset="0"/>
                <a:cs typeface="Times New Roman" panose="02020603050405020304" pitchFamily="18" charset="0"/>
              </a:rPr>
              <a:t>Things you have to decide on in life</a:t>
            </a:r>
            <a:endParaRPr lang="en-GB" altLang="en-US" sz="1400">
              <a:solidFill>
                <a:srgbClr val="000000"/>
              </a:solidFill>
              <a:cs typeface="Arial" panose="020B0604020202020204" pitchFamily="34" charset="0"/>
            </a:endParaRPr>
          </a:p>
          <a:p>
            <a:pPr>
              <a:buFontTx/>
              <a:buChar char="•"/>
            </a:pPr>
            <a:r>
              <a:rPr lang="en-GB" altLang="en-US" sz="1400">
                <a:solidFill>
                  <a:srgbClr val="000000"/>
                </a:solidFill>
                <a:latin typeface="Verdana" panose="020B0604030504040204" pitchFamily="34" charset="0"/>
                <a:cs typeface="Times New Roman" panose="02020603050405020304" pitchFamily="18" charset="0"/>
              </a:rPr>
              <a:t>The power to choose between</a:t>
            </a:r>
            <a:endParaRPr lang="en-GB" altLang="en-US" sz="1400">
              <a:solidFill>
                <a:srgbClr val="000000"/>
              </a:solidFill>
              <a:cs typeface="Arial" panose="020B0604020202020204" pitchFamily="34" charset="0"/>
            </a:endParaRPr>
          </a:p>
          <a:p>
            <a:pPr>
              <a:buFontTx/>
              <a:buChar char="•"/>
            </a:pPr>
            <a:r>
              <a:rPr lang="en-GB" altLang="en-US" sz="1400">
                <a:solidFill>
                  <a:srgbClr val="000000"/>
                </a:solidFill>
                <a:latin typeface="Verdana" panose="020B0604030504040204" pitchFamily="34" charset="0"/>
                <a:cs typeface="Times New Roman" panose="02020603050405020304" pitchFamily="18" charset="0"/>
              </a:rPr>
              <a:t>A variety from which one can choose.</a:t>
            </a:r>
            <a:endParaRPr lang="en-GB" altLang="en-US" sz="1400">
              <a:solidFill>
                <a:srgbClr val="000000"/>
              </a:solidFill>
              <a:cs typeface="Arial" panose="020B0604020202020204" pitchFamily="34" charset="0"/>
            </a:endParaRPr>
          </a:p>
        </p:txBody>
      </p:sp>
      <p:sp>
        <p:nvSpPr>
          <p:cNvPr id="39941" name="Text Box 5"/>
          <p:cNvSpPr txBox="1">
            <a:spLocks noChangeArrowheads="1"/>
          </p:cNvSpPr>
          <p:nvPr/>
        </p:nvSpPr>
        <p:spPr bwMode="auto">
          <a:xfrm>
            <a:off x="2279651" y="4581526"/>
            <a:ext cx="2049463" cy="1655763"/>
          </a:xfrm>
          <a:prstGeom prst="rect">
            <a:avLst/>
          </a:prstGeom>
          <a:solidFill>
            <a:srgbClr val="FFFFFF"/>
          </a:solidFill>
          <a:ln w="9525">
            <a:solidFill>
              <a:srgbClr val="000000"/>
            </a:solidFill>
            <a:miter lim="800000"/>
            <a:headEnd/>
            <a:tailEnd/>
          </a:ln>
        </p:spPr>
        <p:txBody>
          <a:bodyPr/>
          <a:lstStyle>
            <a:lvl1pPr>
              <a:tabLst>
                <a:tab pos="228600" algn="l"/>
              </a:tabLst>
              <a:defRPr>
                <a:solidFill>
                  <a:schemeClr val="tx1"/>
                </a:solidFill>
                <a:latin typeface="Arial" panose="020B0604020202020204" pitchFamily="34" charset="0"/>
              </a:defRPr>
            </a:lvl1pPr>
            <a:lvl2pPr marL="742950" indent="-285750">
              <a:tabLst>
                <a:tab pos="228600" algn="l"/>
              </a:tabLst>
              <a:defRPr>
                <a:solidFill>
                  <a:schemeClr val="tx1"/>
                </a:solidFill>
                <a:latin typeface="Arial" panose="020B0604020202020204" pitchFamily="34" charset="0"/>
              </a:defRPr>
            </a:lvl2pPr>
            <a:lvl3pPr marL="1143000" indent="-228600">
              <a:tabLst>
                <a:tab pos="228600" algn="l"/>
              </a:tabLst>
              <a:defRPr>
                <a:solidFill>
                  <a:schemeClr val="tx1"/>
                </a:solidFill>
                <a:latin typeface="Arial" panose="020B0604020202020204" pitchFamily="34" charset="0"/>
              </a:defRPr>
            </a:lvl3pPr>
            <a:lvl4pPr marL="1600200" indent="-228600">
              <a:tabLst>
                <a:tab pos="228600" algn="l"/>
              </a:tabLst>
              <a:defRPr>
                <a:solidFill>
                  <a:schemeClr val="tx1"/>
                </a:solidFill>
                <a:latin typeface="Arial" panose="020B0604020202020204" pitchFamily="34" charset="0"/>
              </a:defRPr>
            </a:lvl4pPr>
            <a:lvl5pPr marL="2057400" indent="-228600">
              <a:tabLst>
                <a:tab pos="228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eaLnBrk="1" hangingPunct="1"/>
            <a:r>
              <a:rPr lang="en-GB" altLang="en-US" sz="1400" b="1">
                <a:solidFill>
                  <a:srgbClr val="000000"/>
                </a:solidFill>
                <a:latin typeface="Verdana" panose="020B0604030504040204" pitchFamily="34" charset="0"/>
                <a:cs typeface="Times New Roman" panose="02020603050405020304" pitchFamily="18" charset="0"/>
              </a:rPr>
              <a:t>Examples:</a:t>
            </a:r>
            <a:endParaRPr lang="en-GB" altLang="en-US" sz="1400">
              <a:solidFill>
                <a:srgbClr val="000000"/>
              </a:solidFill>
              <a:cs typeface="Arial" panose="020B0604020202020204" pitchFamily="34" charset="0"/>
            </a:endParaRPr>
          </a:p>
          <a:p>
            <a:pPr>
              <a:buFontTx/>
              <a:buChar char="•"/>
            </a:pPr>
            <a:r>
              <a:rPr lang="en-GB" altLang="en-US" sz="1400">
                <a:solidFill>
                  <a:srgbClr val="000000"/>
                </a:solidFill>
                <a:latin typeface="Verdana" panose="020B0604030504040204" pitchFamily="34" charset="0"/>
                <a:cs typeface="Times New Roman" panose="02020603050405020304" pitchFamily="18" charset="0"/>
              </a:rPr>
              <a:t>Choosing what you wear</a:t>
            </a:r>
            <a:endParaRPr lang="en-GB" altLang="en-US" sz="1400">
              <a:solidFill>
                <a:srgbClr val="000000"/>
              </a:solidFill>
              <a:cs typeface="Arial" panose="020B0604020202020204" pitchFamily="34" charset="0"/>
            </a:endParaRPr>
          </a:p>
          <a:p>
            <a:pPr>
              <a:buFontTx/>
              <a:buChar char="•"/>
            </a:pPr>
            <a:r>
              <a:rPr lang="en-GB" altLang="en-US" sz="1400">
                <a:solidFill>
                  <a:srgbClr val="000000"/>
                </a:solidFill>
                <a:latin typeface="Verdana" panose="020B0604030504040204" pitchFamily="34" charset="0"/>
                <a:cs typeface="Times New Roman" panose="02020603050405020304" pitchFamily="18" charset="0"/>
              </a:rPr>
              <a:t>Choosing what colours you wear</a:t>
            </a:r>
            <a:endParaRPr lang="en-GB" altLang="en-US" sz="1400">
              <a:solidFill>
                <a:srgbClr val="000000"/>
              </a:solidFill>
              <a:cs typeface="Arial" panose="020B0604020202020204" pitchFamily="34" charset="0"/>
            </a:endParaRPr>
          </a:p>
        </p:txBody>
      </p:sp>
      <p:sp>
        <p:nvSpPr>
          <p:cNvPr id="39942" name="Text Box 6"/>
          <p:cNvSpPr txBox="1">
            <a:spLocks noChangeArrowheads="1"/>
          </p:cNvSpPr>
          <p:nvPr/>
        </p:nvSpPr>
        <p:spPr bwMode="auto">
          <a:xfrm>
            <a:off x="2063751" y="2349500"/>
            <a:ext cx="1846263" cy="1511300"/>
          </a:xfrm>
          <a:prstGeom prst="rect">
            <a:avLst/>
          </a:prstGeom>
          <a:solidFill>
            <a:srgbClr val="FFFFFF"/>
          </a:solidFill>
          <a:ln w="9525">
            <a:solidFill>
              <a:srgbClr val="000000"/>
            </a:solidFill>
            <a:miter lim="800000"/>
            <a:headEnd/>
            <a:tailEnd/>
          </a:ln>
        </p:spPr>
        <p:txBody>
          <a:bodyPr/>
          <a:lstStyle>
            <a:lvl1pPr>
              <a:tabLst>
                <a:tab pos="228600" algn="l"/>
              </a:tabLst>
              <a:defRPr>
                <a:solidFill>
                  <a:schemeClr val="tx1"/>
                </a:solidFill>
                <a:latin typeface="Arial" panose="020B0604020202020204" pitchFamily="34" charset="0"/>
              </a:defRPr>
            </a:lvl1pPr>
            <a:lvl2pPr marL="742950" indent="-285750">
              <a:tabLst>
                <a:tab pos="228600" algn="l"/>
              </a:tabLst>
              <a:defRPr>
                <a:solidFill>
                  <a:schemeClr val="tx1"/>
                </a:solidFill>
                <a:latin typeface="Arial" panose="020B0604020202020204" pitchFamily="34" charset="0"/>
              </a:defRPr>
            </a:lvl2pPr>
            <a:lvl3pPr marL="1143000" indent="-228600">
              <a:tabLst>
                <a:tab pos="228600" algn="l"/>
              </a:tabLst>
              <a:defRPr>
                <a:solidFill>
                  <a:schemeClr val="tx1"/>
                </a:solidFill>
                <a:latin typeface="Arial" panose="020B0604020202020204" pitchFamily="34" charset="0"/>
              </a:defRPr>
            </a:lvl3pPr>
            <a:lvl4pPr marL="1600200" indent="-228600">
              <a:tabLst>
                <a:tab pos="228600" algn="l"/>
              </a:tabLst>
              <a:defRPr>
                <a:solidFill>
                  <a:schemeClr val="tx1"/>
                </a:solidFill>
                <a:latin typeface="Arial" panose="020B0604020202020204" pitchFamily="34" charset="0"/>
              </a:defRPr>
            </a:lvl4pPr>
            <a:lvl5pPr marL="2057400" indent="-228600">
              <a:tabLst>
                <a:tab pos="228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eaLnBrk="1" hangingPunct="1"/>
            <a:r>
              <a:rPr lang="en-GB" altLang="en-US" sz="1400" b="1" dirty="0">
                <a:solidFill>
                  <a:srgbClr val="000000"/>
                </a:solidFill>
                <a:latin typeface="Verdana" panose="020B0604030504040204" pitchFamily="34" charset="0"/>
                <a:cs typeface="Times New Roman" panose="02020603050405020304" pitchFamily="18" charset="0"/>
              </a:rPr>
              <a:t>Can lead to…</a:t>
            </a:r>
            <a:endParaRPr lang="en-GB" altLang="en-US" sz="1400" dirty="0">
              <a:solidFill>
                <a:srgbClr val="000000"/>
              </a:solidFill>
              <a:cs typeface="Arial" panose="020B0604020202020204" pitchFamily="34" charset="0"/>
            </a:endParaRPr>
          </a:p>
          <a:p>
            <a:r>
              <a:rPr lang="en-GB" altLang="en-US" sz="1400" dirty="0">
                <a:solidFill>
                  <a:srgbClr val="000000"/>
                </a:solidFill>
                <a:latin typeface="Verdana" panose="020B0604030504040204" pitchFamily="34" charset="0"/>
                <a:cs typeface="Times New Roman" panose="02020603050405020304" pitchFamily="18" charset="0"/>
              </a:rPr>
              <a:t>a conclusion of what to do</a:t>
            </a:r>
            <a:endParaRPr lang="en-GB" altLang="en-US" sz="1400" dirty="0">
              <a:solidFill>
                <a:srgbClr val="000000"/>
              </a:solidFill>
              <a:cs typeface="Arial" panose="020B0604020202020204" pitchFamily="34" charset="0"/>
            </a:endParaRPr>
          </a:p>
          <a:p>
            <a:r>
              <a:rPr lang="en-GB" altLang="en-US" sz="1400" dirty="0">
                <a:solidFill>
                  <a:srgbClr val="000000"/>
                </a:solidFill>
                <a:latin typeface="Verdana" panose="020B0604030504040204" pitchFamily="34" charset="0"/>
                <a:cs typeface="Times New Roman" panose="02020603050405020304" pitchFamily="18" charset="0"/>
              </a:rPr>
              <a:t>A happy end</a:t>
            </a:r>
            <a:endParaRPr lang="en-GB" altLang="en-US" sz="1400" dirty="0">
              <a:solidFill>
                <a:srgbClr val="000000"/>
              </a:solidFill>
              <a:cs typeface="Arial" panose="020B0604020202020204" pitchFamily="34" charset="0"/>
            </a:endParaRPr>
          </a:p>
          <a:p>
            <a:r>
              <a:rPr lang="en-GB" altLang="en-US" sz="1400" dirty="0">
                <a:solidFill>
                  <a:srgbClr val="000000"/>
                </a:solidFill>
                <a:latin typeface="Verdana" panose="020B0604030504040204" pitchFamily="34" charset="0"/>
                <a:cs typeface="Times New Roman" panose="02020603050405020304" pitchFamily="18" charset="0"/>
              </a:rPr>
              <a:t>Objective argument</a:t>
            </a:r>
            <a:endParaRPr lang="en-GB" altLang="en-US" sz="1400" dirty="0">
              <a:solidFill>
                <a:srgbClr val="000000"/>
              </a:solidFill>
              <a:cs typeface="Arial" panose="020B0604020202020204" pitchFamily="34" charset="0"/>
            </a:endParaRPr>
          </a:p>
        </p:txBody>
      </p:sp>
      <p:sp>
        <p:nvSpPr>
          <p:cNvPr id="39943" name="Text Box 7"/>
          <p:cNvSpPr txBox="1">
            <a:spLocks noChangeArrowheads="1"/>
          </p:cNvSpPr>
          <p:nvPr/>
        </p:nvSpPr>
        <p:spPr bwMode="auto">
          <a:xfrm>
            <a:off x="4583113" y="1916113"/>
            <a:ext cx="1960562" cy="1008062"/>
          </a:xfrm>
          <a:prstGeom prst="rect">
            <a:avLst/>
          </a:prstGeom>
          <a:solidFill>
            <a:srgbClr val="FFFFFF"/>
          </a:solidFill>
          <a:ln w="9525">
            <a:solidFill>
              <a:srgbClr val="000000"/>
            </a:solidFill>
            <a:miter lim="800000"/>
            <a:headEnd/>
            <a:tailEnd/>
          </a:ln>
        </p:spPr>
        <p:txBody>
          <a:bodyPr/>
          <a:lstStyle>
            <a:lvl1pPr>
              <a:tabLst>
                <a:tab pos="228600" algn="l"/>
              </a:tabLst>
              <a:defRPr>
                <a:solidFill>
                  <a:schemeClr val="tx1"/>
                </a:solidFill>
                <a:latin typeface="Arial" panose="020B0604020202020204" pitchFamily="34" charset="0"/>
              </a:defRPr>
            </a:lvl1pPr>
            <a:lvl2pPr marL="742950" indent="-285750">
              <a:tabLst>
                <a:tab pos="228600" algn="l"/>
              </a:tabLst>
              <a:defRPr>
                <a:solidFill>
                  <a:schemeClr val="tx1"/>
                </a:solidFill>
                <a:latin typeface="Arial" panose="020B0604020202020204" pitchFamily="34" charset="0"/>
              </a:defRPr>
            </a:lvl2pPr>
            <a:lvl3pPr marL="1143000" indent="-228600">
              <a:tabLst>
                <a:tab pos="228600" algn="l"/>
              </a:tabLst>
              <a:defRPr>
                <a:solidFill>
                  <a:schemeClr val="tx1"/>
                </a:solidFill>
                <a:latin typeface="Arial" panose="020B0604020202020204" pitchFamily="34" charset="0"/>
              </a:defRPr>
            </a:lvl3pPr>
            <a:lvl4pPr marL="1600200" indent="-228600">
              <a:tabLst>
                <a:tab pos="228600" algn="l"/>
              </a:tabLst>
              <a:defRPr>
                <a:solidFill>
                  <a:schemeClr val="tx1"/>
                </a:solidFill>
                <a:latin typeface="Arial" panose="020B0604020202020204" pitchFamily="34" charset="0"/>
              </a:defRPr>
            </a:lvl4pPr>
            <a:lvl5pPr marL="2057400" indent="-228600">
              <a:tabLst>
                <a:tab pos="228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eaLnBrk="1" hangingPunct="1"/>
            <a:r>
              <a:rPr lang="en-GB" altLang="en-US" sz="1600" b="1">
                <a:solidFill>
                  <a:srgbClr val="000000"/>
                </a:solidFill>
                <a:latin typeface="Verdana" panose="020B0604030504040204" pitchFamily="34" charset="0"/>
                <a:cs typeface="Times New Roman" panose="02020603050405020304" pitchFamily="18" charset="0"/>
              </a:rPr>
              <a:t>Comparison term</a:t>
            </a:r>
            <a:endParaRPr lang="en-GB" altLang="en-US" sz="1600">
              <a:solidFill>
                <a:srgbClr val="000000"/>
              </a:solidFill>
              <a:cs typeface="Arial" panose="020B0604020202020204" pitchFamily="34" charset="0"/>
            </a:endParaRPr>
          </a:p>
          <a:p>
            <a:r>
              <a:rPr lang="en-GB" altLang="en-US" sz="1600">
                <a:solidFill>
                  <a:srgbClr val="000000"/>
                </a:solidFill>
                <a:latin typeface="Verdana" panose="020B0604030504040204" pitchFamily="34" charset="0"/>
                <a:cs typeface="Times New Roman" panose="02020603050405020304" pitchFamily="18" charset="0"/>
              </a:rPr>
              <a:t>options</a:t>
            </a:r>
            <a:endParaRPr lang="en-GB" altLang="en-US" sz="1600">
              <a:solidFill>
                <a:srgbClr val="000000"/>
              </a:solidFill>
              <a:cs typeface="Arial" panose="020B0604020202020204" pitchFamily="34" charset="0"/>
            </a:endParaRPr>
          </a:p>
        </p:txBody>
      </p:sp>
      <p:sp>
        <p:nvSpPr>
          <p:cNvPr id="39944" name="Line 8"/>
          <p:cNvSpPr>
            <a:spLocks noChangeShapeType="1"/>
          </p:cNvSpPr>
          <p:nvPr/>
        </p:nvSpPr>
        <p:spPr bwMode="auto">
          <a:xfrm>
            <a:off x="4008439" y="3213100"/>
            <a:ext cx="1146175" cy="342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NZ"/>
          </a:p>
        </p:txBody>
      </p:sp>
      <p:sp>
        <p:nvSpPr>
          <p:cNvPr id="39945" name="Line 9"/>
          <p:cNvSpPr>
            <a:spLocks noChangeShapeType="1"/>
          </p:cNvSpPr>
          <p:nvPr/>
        </p:nvSpPr>
        <p:spPr bwMode="auto">
          <a:xfrm flipV="1">
            <a:off x="5880100" y="2852738"/>
            <a:ext cx="0" cy="4873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NZ"/>
          </a:p>
        </p:txBody>
      </p:sp>
      <p:sp>
        <p:nvSpPr>
          <p:cNvPr id="39946" name="Line 10"/>
          <p:cNvSpPr>
            <a:spLocks noChangeShapeType="1"/>
          </p:cNvSpPr>
          <p:nvPr/>
        </p:nvSpPr>
        <p:spPr bwMode="auto">
          <a:xfrm>
            <a:off x="5880100" y="3860801"/>
            <a:ext cx="0" cy="7207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NZ"/>
          </a:p>
        </p:txBody>
      </p:sp>
      <p:sp>
        <p:nvSpPr>
          <p:cNvPr id="39947" name="Line 11"/>
          <p:cNvSpPr>
            <a:spLocks noChangeShapeType="1"/>
          </p:cNvSpPr>
          <p:nvPr/>
        </p:nvSpPr>
        <p:spPr bwMode="auto">
          <a:xfrm flipH="1">
            <a:off x="4295775" y="3860800"/>
            <a:ext cx="901700" cy="6477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NZ"/>
          </a:p>
        </p:txBody>
      </p:sp>
      <p:sp>
        <p:nvSpPr>
          <p:cNvPr id="39948" name="Line 12"/>
          <p:cNvSpPr>
            <a:spLocks noChangeShapeType="1"/>
          </p:cNvSpPr>
          <p:nvPr/>
        </p:nvSpPr>
        <p:spPr bwMode="auto">
          <a:xfrm>
            <a:off x="6456363" y="3644900"/>
            <a:ext cx="6858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NZ"/>
          </a:p>
        </p:txBody>
      </p:sp>
      <p:sp>
        <p:nvSpPr>
          <p:cNvPr id="39949" name="Text Box 13"/>
          <p:cNvSpPr txBox="1">
            <a:spLocks noChangeArrowheads="1"/>
          </p:cNvSpPr>
          <p:nvPr/>
        </p:nvSpPr>
        <p:spPr bwMode="auto">
          <a:xfrm>
            <a:off x="5159375" y="4652963"/>
            <a:ext cx="2376488" cy="1871662"/>
          </a:xfrm>
          <a:prstGeom prst="rect">
            <a:avLst/>
          </a:prstGeom>
          <a:solidFill>
            <a:srgbClr val="FFFFFF"/>
          </a:solidFill>
          <a:ln w="9525">
            <a:solidFill>
              <a:srgbClr val="000000"/>
            </a:solidFill>
            <a:miter lim="800000"/>
            <a:headEnd/>
            <a:tailEnd/>
          </a:ln>
        </p:spPr>
        <p:txBody>
          <a:bodyPr/>
          <a:lstStyle>
            <a:lvl1pPr>
              <a:tabLst>
                <a:tab pos="228600" algn="l"/>
              </a:tabLst>
              <a:defRPr>
                <a:solidFill>
                  <a:schemeClr val="tx1"/>
                </a:solidFill>
                <a:latin typeface="Arial" panose="020B0604020202020204" pitchFamily="34" charset="0"/>
              </a:defRPr>
            </a:lvl1pPr>
            <a:lvl2pPr marL="742950" indent="-285750">
              <a:tabLst>
                <a:tab pos="228600" algn="l"/>
              </a:tabLst>
              <a:defRPr>
                <a:solidFill>
                  <a:schemeClr val="tx1"/>
                </a:solidFill>
                <a:latin typeface="Arial" panose="020B0604020202020204" pitchFamily="34" charset="0"/>
              </a:defRPr>
            </a:lvl2pPr>
            <a:lvl3pPr marL="1143000" indent="-228600">
              <a:tabLst>
                <a:tab pos="228600" algn="l"/>
              </a:tabLst>
              <a:defRPr>
                <a:solidFill>
                  <a:schemeClr val="tx1"/>
                </a:solidFill>
                <a:latin typeface="Arial" panose="020B0604020202020204" pitchFamily="34" charset="0"/>
              </a:defRPr>
            </a:lvl3pPr>
            <a:lvl4pPr marL="1600200" indent="-228600">
              <a:tabLst>
                <a:tab pos="228600" algn="l"/>
              </a:tabLst>
              <a:defRPr>
                <a:solidFill>
                  <a:schemeClr val="tx1"/>
                </a:solidFill>
                <a:latin typeface="Arial" panose="020B0604020202020204" pitchFamily="34" charset="0"/>
              </a:defRPr>
            </a:lvl4pPr>
            <a:lvl5pPr marL="2057400" indent="-228600">
              <a:tabLst>
                <a:tab pos="228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eaLnBrk="1" hangingPunct="1"/>
            <a:r>
              <a:rPr lang="en-GB" altLang="en-US" sz="1600" b="1">
                <a:solidFill>
                  <a:srgbClr val="000000"/>
                </a:solidFill>
                <a:cs typeface="Times New Roman" panose="02020603050405020304" pitchFamily="18" charset="0"/>
              </a:rPr>
              <a:t>Associated with: </a:t>
            </a:r>
            <a:endParaRPr lang="en-GB" altLang="en-US" sz="1600">
              <a:solidFill>
                <a:srgbClr val="000000"/>
              </a:solidFill>
              <a:cs typeface="Arial" panose="020B0604020202020204" pitchFamily="34" charset="0"/>
            </a:endParaRPr>
          </a:p>
          <a:p>
            <a:r>
              <a:rPr lang="en-GB" altLang="en-US" sz="1600">
                <a:solidFill>
                  <a:srgbClr val="000000"/>
                </a:solidFill>
                <a:cs typeface="Times New Roman" panose="02020603050405020304" pitchFamily="18" charset="0"/>
              </a:rPr>
              <a:t>Colour</a:t>
            </a:r>
            <a:endParaRPr lang="en-GB" altLang="en-US" sz="1600">
              <a:solidFill>
                <a:srgbClr val="000000"/>
              </a:solidFill>
              <a:cs typeface="Arial" panose="020B0604020202020204" pitchFamily="34" charset="0"/>
            </a:endParaRPr>
          </a:p>
          <a:p>
            <a:r>
              <a:rPr lang="en-GB" altLang="en-US" sz="1600">
                <a:solidFill>
                  <a:srgbClr val="000000"/>
                </a:solidFill>
                <a:cs typeface="Times New Roman" panose="02020603050405020304" pitchFamily="18" charset="0"/>
              </a:rPr>
              <a:t>Life</a:t>
            </a:r>
            <a:endParaRPr lang="en-GB" altLang="en-US" sz="1600">
              <a:solidFill>
                <a:srgbClr val="000000"/>
              </a:solidFill>
              <a:cs typeface="Arial" panose="020B0604020202020204" pitchFamily="34" charset="0"/>
            </a:endParaRPr>
          </a:p>
          <a:p>
            <a:r>
              <a:rPr lang="en-GB" altLang="en-US" sz="1600">
                <a:solidFill>
                  <a:srgbClr val="000000"/>
                </a:solidFill>
                <a:cs typeface="Times New Roman" panose="02020603050405020304" pitchFamily="18" charset="0"/>
              </a:rPr>
              <a:t>Houses</a:t>
            </a:r>
            <a:endParaRPr lang="en-GB" altLang="en-US" sz="1600">
              <a:solidFill>
                <a:srgbClr val="000000"/>
              </a:solidFill>
              <a:cs typeface="Arial" panose="020B0604020202020204" pitchFamily="34" charset="0"/>
            </a:endParaRPr>
          </a:p>
          <a:p>
            <a:r>
              <a:rPr lang="en-GB" altLang="en-US" sz="1600">
                <a:solidFill>
                  <a:srgbClr val="000000"/>
                </a:solidFill>
                <a:cs typeface="Times New Roman" panose="02020603050405020304" pitchFamily="18" charset="0"/>
              </a:rPr>
              <a:t>Art </a:t>
            </a:r>
            <a:endParaRPr lang="en-GB" altLang="en-US" sz="1600">
              <a:solidFill>
                <a:srgbClr val="000000"/>
              </a:solidFill>
              <a:cs typeface="Arial" panose="020B0604020202020204" pitchFamily="34" charset="0"/>
            </a:endParaRPr>
          </a:p>
          <a:p>
            <a:r>
              <a:rPr lang="en-GB" altLang="en-US" sz="1600">
                <a:solidFill>
                  <a:srgbClr val="000000"/>
                </a:solidFill>
                <a:cs typeface="Times New Roman" panose="02020603050405020304" pitchFamily="18" charset="0"/>
              </a:rPr>
              <a:t>food</a:t>
            </a:r>
            <a:endParaRPr lang="en-GB" altLang="en-US" sz="1600">
              <a:solidFill>
                <a:srgbClr val="000000"/>
              </a:solidFill>
              <a:cs typeface="Arial" panose="020B0604020202020204" pitchFamily="34" charset="0"/>
            </a:endParaRPr>
          </a:p>
        </p:txBody>
      </p:sp>
      <p:sp>
        <p:nvSpPr>
          <p:cNvPr id="39950" name="Rectangle 14"/>
          <p:cNvSpPr>
            <a:spLocks noChangeArrowheads="1"/>
          </p:cNvSpPr>
          <p:nvPr/>
        </p:nvSpPr>
        <p:spPr bwMode="auto">
          <a:xfrm>
            <a:off x="2532064" y="469900"/>
            <a:ext cx="71278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chemeClr val="tx2"/>
                </a:solidFill>
                <a:cs typeface="Times New Roman" panose="02020603050405020304" pitchFamily="18" charset="0"/>
              </a:rPr>
              <a:t>An example of a student CD-Map about choices (Year 8)</a:t>
            </a:r>
            <a:endParaRPr lang="en-US" altLang="en-US" sz="2800">
              <a:solidFill>
                <a:schemeClr val="tx2"/>
              </a:solidFill>
              <a:cs typeface="Arial" panose="020B0604020202020204" pitchFamily="34" charset="0"/>
            </a:endParaRPr>
          </a:p>
        </p:txBody>
      </p:sp>
      <p:sp>
        <p:nvSpPr>
          <p:cNvPr id="39951" name="Rectangle 15"/>
          <p:cNvSpPr>
            <a:spLocks noChangeArrowheads="1"/>
          </p:cNvSpPr>
          <p:nvPr/>
        </p:nvSpPr>
        <p:spPr bwMode="auto">
          <a:xfrm>
            <a:off x="1524001" y="23870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cs typeface="Arial" panose="020B0604020202020204" pitchFamily="34" charset="0"/>
            </a:endParaRPr>
          </a:p>
        </p:txBody>
      </p:sp>
    </p:spTree>
    <p:extLst>
      <p:ext uri="{BB962C8B-B14F-4D97-AF65-F5344CB8AC3E}">
        <p14:creationId xmlns:p14="http://schemas.microsoft.com/office/powerpoint/2010/main" val="754483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0" y="47188"/>
            <a:ext cx="8928992" cy="676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041CDF1-0A97-4F74-BA3B-A711B8D9D5A0}"/>
              </a:ext>
            </a:extLst>
          </p:cNvPr>
          <p:cNvSpPr txBox="1"/>
          <p:nvPr/>
        </p:nvSpPr>
        <p:spPr>
          <a:xfrm>
            <a:off x="10128448" y="1052736"/>
            <a:ext cx="1512168" cy="2246769"/>
          </a:xfrm>
          <a:prstGeom prst="rect">
            <a:avLst/>
          </a:prstGeom>
          <a:noFill/>
        </p:spPr>
        <p:txBody>
          <a:bodyPr wrap="square" rtlCol="0">
            <a:spAutoFit/>
          </a:bodyPr>
          <a:lstStyle/>
          <a:p>
            <a:r>
              <a:rPr lang="en-NZ" sz="2000" i="1" dirty="0">
                <a:solidFill>
                  <a:schemeClr val="accent2">
                    <a:lumMod val="60000"/>
                    <a:lumOff val="40000"/>
                  </a:schemeClr>
                </a:solidFill>
              </a:rPr>
              <a:t>What is strong in this student example and what needs further support? </a:t>
            </a:r>
          </a:p>
        </p:txBody>
      </p:sp>
      <p:sp>
        <p:nvSpPr>
          <p:cNvPr id="3" name="TextBox 2">
            <a:extLst>
              <a:ext uri="{FF2B5EF4-FFF2-40B4-BE49-F238E27FC236}">
                <a16:creationId xmlns:a16="http://schemas.microsoft.com/office/drawing/2014/main" id="{FC7BAB6A-C9F1-4F1D-B5EB-F6DC1A401969}"/>
              </a:ext>
            </a:extLst>
          </p:cNvPr>
          <p:cNvSpPr txBox="1"/>
          <p:nvPr/>
        </p:nvSpPr>
        <p:spPr>
          <a:xfrm>
            <a:off x="9840416" y="5661248"/>
            <a:ext cx="1368152" cy="923330"/>
          </a:xfrm>
          <a:prstGeom prst="rect">
            <a:avLst/>
          </a:prstGeom>
          <a:noFill/>
        </p:spPr>
        <p:txBody>
          <a:bodyPr wrap="square" rtlCol="0">
            <a:spAutoFit/>
          </a:bodyPr>
          <a:lstStyle/>
          <a:p>
            <a:r>
              <a:rPr lang="en-NZ" dirty="0"/>
              <a:t>Student work NCEA Decile 1 school</a:t>
            </a:r>
          </a:p>
        </p:txBody>
      </p:sp>
    </p:spTree>
    <p:extLst>
      <p:ext uri="{BB962C8B-B14F-4D97-AF65-F5344CB8AC3E}">
        <p14:creationId xmlns:p14="http://schemas.microsoft.com/office/powerpoint/2010/main" val="1118156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oting - Alzheimers New Zealand">
            <a:extLst>
              <a:ext uri="{FF2B5EF4-FFF2-40B4-BE49-F238E27FC236}">
                <a16:creationId xmlns:a16="http://schemas.microsoft.com/office/drawing/2014/main" id="{737363D8-E915-D64E-B896-A0E74A07A110}"/>
              </a:ext>
            </a:extLst>
          </p:cNvPr>
          <p:cNvPicPr>
            <a:picLocks noChangeAspect="1" noChangeArrowheads="1"/>
          </p:cNvPicPr>
          <p:nvPr/>
        </p:nvPicPr>
        <p:blipFill rotWithShape="1">
          <a:blip r:embed="rId3" cstate="email">
            <a:alphaModFix/>
            <a:extLst>
              <a:ext uri="{28A0092B-C50C-407E-A947-70E740481C1C}">
                <a14:useLocalDpi xmlns:a14="http://schemas.microsoft.com/office/drawing/2010/main"/>
              </a:ext>
            </a:extLst>
          </a:blip>
          <a:srcRect/>
          <a:stretch/>
        </p:blipFill>
        <p:spPr bwMode="auto">
          <a:xfrm>
            <a:off x="3611" y="10"/>
            <a:ext cx="1218838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DBF1875-2F3C-1E8C-485F-7CE1D9FF7ABA}"/>
              </a:ext>
            </a:extLst>
          </p:cNvPr>
          <p:cNvSpPr>
            <a:spLocks noGrp="1"/>
          </p:cNvSpPr>
          <p:nvPr>
            <p:ph type="title"/>
          </p:nvPr>
        </p:nvSpPr>
        <p:spPr>
          <a:xfrm>
            <a:off x="2407118" y="1240679"/>
            <a:ext cx="6858000" cy="1367896"/>
          </a:xfrm>
        </p:spPr>
        <p:txBody>
          <a:bodyPr vert="horz" lIns="91440" tIns="45720" rIns="91440" bIns="45720" rtlCol="0" anchor="b">
            <a:normAutofit fontScale="90000"/>
          </a:bodyPr>
          <a:lstStyle/>
          <a:p>
            <a:pPr algn="ctr"/>
            <a:br>
              <a:rPr lang="en-NZ" sz="4800" dirty="0"/>
            </a:br>
            <a:r>
              <a:rPr lang="en-US" sz="4900" b="1" dirty="0">
                <a:effectLst>
                  <a:outerShdw blurRad="38100" dist="38100" dir="2700000" algn="tl">
                    <a:srgbClr val="000000">
                      <a:alpha val="43137"/>
                    </a:srgbClr>
                  </a:outerShdw>
                </a:effectLst>
              </a:rPr>
              <a:t>Who gets to vote?</a:t>
            </a:r>
            <a:endParaRPr lang="en-US"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0018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560CF-9861-545A-F89B-FDFCA8DE3604}"/>
              </a:ext>
            </a:extLst>
          </p:cNvPr>
          <p:cNvSpPr>
            <a:spLocks noGrp="1"/>
          </p:cNvSpPr>
          <p:nvPr>
            <p:ph type="title"/>
          </p:nvPr>
        </p:nvSpPr>
        <p:spPr>
          <a:xfrm>
            <a:off x="4996697" y="618518"/>
            <a:ext cx="6050713" cy="1478570"/>
          </a:xfrm>
        </p:spPr>
        <p:txBody>
          <a:bodyPr>
            <a:normAutofit/>
          </a:bodyPr>
          <a:lstStyle/>
          <a:p>
            <a:r>
              <a:rPr lang="en-NZ" dirty="0"/>
              <a:t>Significance for social studies</a:t>
            </a:r>
          </a:p>
        </p:txBody>
      </p:sp>
      <p:pic>
        <p:nvPicPr>
          <p:cNvPr id="5" name="Content Placeholder 6">
            <a:extLst>
              <a:ext uri="{FF2B5EF4-FFF2-40B4-BE49-F238E27FC236}">
                <a16:creationId xmlns:a16="http://schemas.microsoft.com/office/drawing/2014/main" id="{12038DAF-A622-212A-692A-7E3E90A1010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5597" y="10"/>
            <a:ext cx="4635583" cy="6857990"/>
          </a:xfrm>
          <a:prstGeom prst="rect">
            <a:avLst/>
          </a:prstGeom>
        </p:spPr>
      </p:pic>
      <p:sp>
        <p:nvSpPr>
          <p:cNvPr id="3" name="Content Placeholder 2">
            <a:extLst>
              <a:ext uri="{FF2B5EF4-FFF2-40B4-BE49-F238E27FC236}">
                <a16:creationId xmlns:a16="http://schemas.microsoft.com/office/drawing/2014/main" id="{7FE7245C-7FCA-DF38-A603-9A297953DE0E}"/>
              </a:ext>
            </a:extLst>
          </p:cNvPr>
          <p:cNvSpPr>
            <a:spLocks noGrp="1"/>
          </p:cNvSpPr>
          <p:nvPr>
            <p:ph idx="1"/>
          </p:nvPr>
        </p:nvSpPr>
        <p:spPr>
          <a:xfrm>
            <a:off x="4968958" y="2249487"/>
            <a:ext cx="6078453" cy="3541714"/>
          </a:xfrm>
        </p:spPr>
        <p:txBody>
          <a:bodyPr>
            <a:normAutofit fontScale="92500"/>
          </a:bodyPr>
          <a:lstStyle/>
          <a:p>
            <a:pPr>
              <a:lnSpc>
                <a:spcPct val="110000"/>
              </a:lnSpc>
            </a:pPr>
            <a:r>
              <a:rPr lang="en-NZ" sz="2000" dirty="0"/>
              <a:t>The right to vote is foundational to democratic processes</a:t>
            </a:r>
          </a:p>
          <a:p>
            <a:pPr>
              <a:lnSpc>
                <a:spcPct val="110000"/>
              </a:lnSpc>
            </a:pPr>
            <a:r>
              <a:rPr lang="en-NZ" sz="2000" dirty="0"/>
              <a:t>The history of the vote is contested and various groups have been excluded and marginalised through time</a:t>
            </a:r>
          </a:p>
          <a:p>
            <a:pPr>
              <a:lnSpc>
                <a:spcPct val="110000"/>
              </a:lnSpc>
            </a:pPr>
            <a:r>
              <a:rPr lang="en-NZ" sz="2000" dirty="0"/>
              <a:t>NZ was the first nation to give women the vote in 1893</a:t>
            </a:r>
          </a:p>
          <a:p>
            <a:pPr>
              <a:lnSpc>
                <a:spcPct val="110000"/>
              </a:lnSpc>
            </a:pPr>
            <a:r>
              <a:rPr lang="en-NZ" sz="2000" dirty="0"/>
              <a:t>Māori have asserted aspects of </a:t>
            </a:r>
            <a:r>
              <a:rPr lang="en-NZ" sz="2000" dirty="0" err="1"/>
              <a:t>tino</a:t>
            </a:r>
            <a:r>
              <a:rPr lang="en-NZ" sz="2000" dirty="0"/>
              <a:t> rangatiratanga for representation and the right to vote over time. </a:t>
            </a:r>
          </a:p>
          <a:p>
            <a:pPr>
              <a:lnSpc>
                <a:spcPct val="110000"/>
              </a:lnSpc>
            </a:pPr>
            <a:r>
              <a:rPr lang="en-NZ" sz="2000" dirty="0"/>
              <a:t>The ability to vote is still contested  - young people today are lobbying for the vote. </a:t>
            </a:r>
          </a:p>
        </p:txBody>
      </p:sp>
    </p:spTree>
    <p:extLst>
      <p:ext uri="{BB962C8B-B14F-4D97-AF65-F5344CB8AC3E}">
        <p14:creationId xmlns:p14="http://schemas.microsoft.com/office/powerpoint/2010/main" val="392800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7D3AA-9FCA-47D7-8D16-87BBF4D51526}"/>
              </a:ext>
            </a:extLst>
          </p:cNvPr>
          <p:cNvSpPr>
            <a:spLocks noGrp="1"/>
          </p:cNvSpPr>
          <p:nvPr>
            <p:ph type="title"/>
          </p:nvPr>
        </p:nvSpPr>
        <p:spPr>
          <a:xfrm>
            <a:off x="794658" y="183745"/>
            <a:ext cx="10131425" cy="873512"/>
          </a:xfrm>
        </p:spPr>
        <p:txBody>
          <a:bodyPr>
            <a:normAutofit fontScale="90000"/>
          </a:bodyPr>
          <a:lstStyle/>
          <a:p>
            <a:r>
              <a:rPr lang="en-NZ" dirty="0"/>
              <a:t>Conceptual focus: Government and organisation</a:t>
            </a:r>
          </a:p>
        </p:txBody>
      </p:sp>
      <p:graphicFrame>
        <p:nvGraphicFramePr>
          <p:cNvPr id="3" name="Table 2">
            <a:extLst>
              <a:ext uri="{FF2B5EF4-FFF2-40B4-BE49-F238E27FC236}">
                <a16:creationId xmlns:a16="http://schemas.microsoft.com/office/drawing/2014/main" id="{DDF450BD-CA7B-0222-8C7E-72C6DB86C2EC}"/>
              </a:ext>
            </a:extLst>
          </p:cNvPr>
          <p:cNvGraphicFramePr>
            <a:graphicFrameLocks noGrp="1"/>
          </p:cNvGraphicFramePr>
          <p:nvPr>
            <p:extLst>
              <p:ext uri="{D42A27DB-BD31-4B8C-83A1-F6EECF244321}">
                <p14:modId xmlns:p14="http://schemas.microsoft.com/office/powerpoint/2010/main" val="3790721499"/>
              </p:ext>
            </p:extLst>
          </p:nvPr>
        </p:nvGraphicFramePr>
        <p:xfrm>
          <a:off x="794658" y="939701"/>
          <a:ext cx="10884586" cy="4346194"/>
        </p:xfrm>
        <a:graphic>
          <a:graphicData uri="http://schemas.openxmlformats.org/drawingml/2006/table">
            <a:tbl>
              <a:tblPr firstRow="1" bandRow="1">
                <a:tableStyleId>{5C22544A-7EE6-4342-B048-85BDC9FD1C3A}</a:tableStyleId>
              </a:tblPr>
              <a:tblGrid>
                <a:gridCol w="5571441">
                  <a:extLst>
                    <a:ext uri="{9D8B030D-6E8A-4147-A177-3AD203B41FA5}">
                      <a16:colId xmlns:a16="http://schemas.microsoft.com/office/drawing/2014/main" val="1942010606"/>
                    </a:ext>
                  </a:extLst>
                </a:gridCol>
                <a:gridCol w="5313145">
                  <a:extLst>
                    <a:ext uri="{9D8B030D-6E8A-4147-A177-3AD203B41FA5}">
                      <a16:colId xmlns:a16="http://schemas.microsoft.com/office/drawing/2014/main" val="510235823"/>
                    </a:ext>
                  </a:extLst>
                </a:gridCol>
              </a:tblGrid>
              <a:tr h="370840">
                <a:tc>
                  <a:txBody>
                    <a:bodyPr/>
                    <a:lstStyle/>
                    <a:p>
                      <a:r>
                        <a:rPr lang="en-NZ" dirty="0"/>
                        <a:t>2007 Curriculum </a:t>
                      </a:r>
                    </a:p>
                  </a:txBody>
                  <a:tcPr/>
                </a:tc>
                <a:tc>
                  <a:txBody>
                    <a:bodyPr/>
                    <a:lstStyle/>
                    <a:p>
                      <a:r>
                        <a:rPr lang="en-NZ" dirty="0"/>
                        <a:t>2023 Social Sciences curriculum (Te </a:t>
                      </a:r>
                      <a:r>
                        <a:rPr lang="en-NZ" dirty="0" err="1"/>
                        <a:t>M</a:t>
                      </a:r>
                      <a:r>
                        <a:rPr lang="en-NZ" dirty="0" err="1">
                          <a:latin typeface="Calibri Light" panose="020F0302020204030204" pitchFamily="34" charset="0"/>
                          <a:cs typeface="Calibri Light" panose="020F0302020204030204" pitchFamily="34" charset="0"/>
                        </a:rPr>
                        <a:t>ā</a:t>
                      </a:r>
                      <a:r>
                        <a:rPr lang="en-NZ" dirty="0" err="1"/>
                        <a:t>taiaho</a:t>
                      </a:r>
                      <a:r>
                        <a:rPr lang="en-NZ" dirty="0"/>
                        <a:t>) Year 9-10</a:t>
                      </a:r>
                    </a:p>
                  </a:txBody>
                  <a:tcPr/>
                </a:tc>
                <a:extLst>
                  <a:ext uri="{0D108BD9-81ED-4DB2-BD59-A6C34878D82A}">
                    <a16:rowId xmlns:a16="http://schemas.microsoft.com/office/drawing/2014/main" val="3077272360"/>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Understand how systems of government in New Zealand operate and affect people’s lives, and how they compare with another system. </a:t>
                      </a:r>
                      <a:endParaRPr lang="en-NZ" sz="1800" kern="1200" dirty="0">
                        <a:solidFill>
                          <a:schemeClr val="dk1"/>
                        </a:solidFill>
                        <a:effectLst/>
                        <a:latin typeface="+mn-lt"/>
                        <a:ea typeface="+mn-ea"/>
                        <a:cs typeface="+mn-cs"/>
                      </a:endParaRPr>
                    </a:p>
                  </a:txBody>
                  <a:tcPr/>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NZ" sz="1800" b="1" kern="1200" dirty="0">
                          <a:solidFill>
                            <a:schemeClr val="dk1"/>
                          </a:solidFill>
                          <a:effectLst/>
                          <a:latin typeface="+mn-lt"/>
                          <a:ea typeface="+mn-ea"/>
                          <a:cs typeface="+mn-cs"/>
                        </a:rPr>
                        <a:t>Systems of government </a:t>
                      </a:r>
                      <a:r>
                        <a:rPr lang="en-NZ" sz="1800" kern="1200" dirty="0">
                          <a:solidFill>
                            <a:schemeClr val="dk1"/>
                          </a:solidFill>
                          <a:effectLst/>
                          <a:latin typeface="+mn-lt"/>
                          <a:ea typeface="+mn-ea"/>
                          <a:cs typeface="+mn-cs"/>
                        </a:rPr>
                        <a:t>and </a:t>
                      </a:r>
                      <a:r>
                        <a:rPr lang="en-NZ" sz="1800" b="1" kern="1200" dirty="0">
                          <a:solidFill>
                            <a:schemeClr val="dk1"/>
                          </a:solidFill>
                          <a:effectLst/>
                          <a:latin typeface="+mn-lt"/>
                          <a:ea typeface="+mn-ea"/>
                          <a:cs typeface="+mn-cs"/>
                        </a:rPr>
                        <a:t>justice</a:t>
                      </a:r>
                      <a:r>
                        <a:rPr lang="en-NZ" sz="1800" kern="1200" dirty="0">
                          <a:solidFill>
                            <a:schemeClr val="dk1"/>
                          </a:solidFill>
                          <a:effectLst/>
                          <a:latin typeface="+mn-lt"/>
                          <a:ea typeface="+mn-ea"/>
                          <a:cs typeface="+mn-cs"/>
                        </a:rPr>
                        <a:t> differ in the ways the operate and in how they affect people’s lives. </a:t>
                      </a:r>
                    </a:p>
                    <a:p>
                      <a:endParaRPr lang="en-NZ" dirty="0"/>
                    </a:p>
                  </a:txBody>
                  <a:tcPr/>
                </a:tc>
                <a:extLst>
                  <a:ext uri="{0D108BD9-81ED-4DB2-BD59-A6C34878D82A}">
                    <a16:rowId xmlns:a16="http://schemas.microsoft.com/office/drawing/2014/main" val="215771391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Understand how people define and seek human rights.</a:t>
                      </a:r>
                      <a:endParaRPr lang="en-NZ" sz="1800" kern="1200" dirty="0">
                        <a:solidFill>
                          <a:schemeClr val="dk1"/>
                        </a:solidFill>
                        <a:effectLst/>
                        <a:latin typeface="+mn-lt"/>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Together, people assert their </a:t>
                      </a:r>
                      <a:r>
                        <a:rPr lang="en-NZ"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human rights </a:t>
                      </a: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and attempt to persuade the state and organisations to respond.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528994457"/>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NZ" sz="1800" kern="1200" dirty="0">
                        <a:solidFill>
                          <a:schemeClr val="dk1"/>
                        </a:solidFill>
                        <a:effectLst/>
                        <a:latin typeface="+mn-lt"/>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ANZ Histories: </a:t>
                      </a: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Crown asserted its power to establish a colonial state that in consequence diminished the mana of Māori. Over time, Māori have worked inside, outside and alongside the Crown to renegotiate the colonial relationship with the Crown and to affirm </a:t>
                      </a:r>
                      <a:r>
                        <a:rPr lang="en-NZ" sz="18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tino</a:t>
                      </a:r>
                      <a:r>
                        <a:rPr lang="en-NZ"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rangatiratanga</a:t>
                      </a: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4274479293"/>
                  </a:ext>
                </a:extLst>
              </a:tr>
            </a:tbl>
          </a:graphicData>
        </a:graphic>
      </p:graphicFrame>
      <p:sp>
        <p:nvSpPr>
          <p:cNvPr id="8" name="Content Placeholder 7">
            <a:extLst>
              <a:ext uri="{FF2B5EF4-FFF2-40B4-BE49-F238E27FC236}">
                <a16:creationId xmlns:a16="http://schemas.microsoft.com/office/drawing/2014/main" id="{11B1E58C-A02C-FCB7-C5B7-A0F4E502520A}"/>
              </a:ext>
            </a:extLst>
          </p:cNvPr>
          <p:cNvSpPr>
            <a:spLocks noGrp="1"/>
          </p:cNvSpPr>
          <p:nvPr>
            <p:ph idx="1"/>
          </p:nvPr>
        </p:nvSpPr>
        <p:spPr/>
        <p:txBody>
          <a:bodyPr/>
          <a:lstStyle/>
          <a:p>
            <a:endParaRPr lang="en-NZ"/>
          </a:p>
        </p:txBody>
      </p:sp>
    </p:spTree>
    <p:extLst>
      <p:ext uri="{BB962C8B-B14F-4D97-AF65-F5344CB8AC3E}">
        <p14:creationId xmlns:p14="http://schemas.microsoft.com/office/powerpoint/2010/main" val="1744212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72306-F778-3274-681C-798B865D02C7}"/>
              </a:ext>
            </a:extLst>
          </p:cNvPr>
          <p:cNvSpPr>
            <a:spLocks noGrp="1"/>
          </p:cNvSpPr>
          <p:nvPr>
            <p:ph type="title"/>
          </p:nvPr>
        </p:nvSpPr>
        <p:spPr/>
        <p:txBody>
          <a:bodyPr>
            <a:normAutofit fontScale="90000"/>
          </a:bodyPr>
          <a:lstStyle/>
          <a:p>
            <a:r>
              <a:rPr lang="en-NZ" dirty="0"/>
              <a:t>Key question: how have people sought representation in governments?</a:t>
            </a:r>
            <a:br>
              <a:rPr lang="en-NZ" dirty="0"/>
            </a:br>
            <a:r>
              <a:rPr lang="en-NZ" b="1" dirty="0">
                <a:effectLst>
                  <a:outerShdw blurRad="38100" dist="38100" dir="2700000" algn="tl">
                    <a:srgbClr val="000000">
                      <a:alpha val="43137"/>
                    </a:srgbClr>
                  </a:outerShdw>
                </a:effectLst>
              </a:rPr>
              <a:t>Concepts</a:t>
            </a:r>
          </a:p>
        </p:txBody>
      </p:sp>
      <p:graphicFrame>
        <p:nvGraphicFramePr>
          <p:cNvPr id="4" name="Content Placeholder 3">
            <a:extLst>
              <a:ext uri="{FF2B5EF4-FFF2-40B4-BE49-F238E27FC236}">
                <a16:creationId xmlns:a16="http://schemas.microsoft.com/office/drawing/2014/main" id="{BB3380C3-8CF1-3D84-2780-91734DD06A5B}"/>
              </a:ext>
            </a:extLst>
          </p:cNvPr>
          <p:cNvGraphicFramePr>
            <a:graphicFrameLocks noGrp="1"/>
          </p:cNvGraphicFramePr>
          <p:nvPr>
            <p:ph idx="1"/>
            <p:extLst>
              <p:ext uri="{D42A27DB-BD31-4B8C-83A1-F6EECF244321}">
                <p14:modId xmlns:p14="http://schemas.microsoft.com/office/powerpoint/2010/main" val="2983910860"/>
              </p:ext>
            </p:extLst>
          </p:nvPr>
        </p:nvGraphicFramePr>
        <p:xfrm>
          <a:off x="685800" y="2141538"/>
          <a:ext cx="10131425" cy="3649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0036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44DE8-FF0A-276C-2407-70F136B44D3C}"/>
              </a:ext>
            </a:extLst>
          </p:cNvPr>
          <p:cNvSpPr>
            <a:spLocks noGrp="1"/>
          </p:cNvSpPr>
          <p:nvPr>
            <p:ph type="title"/>
          </p:nvPr>
        </p:nvSpPr>
        <p:spPr/>
        <p:txBody>
          <a:bodyPr/>
          <a:lstStyle/>
          <a:p>
            <a:r>
              <a:rPr lang="en-NZ" dirty="0"/>
              <a:t>Suffrage dates in NZ</a:t>
            </a:r>
          </a:p>
        </p:txBody>
      </p:sp>
      <p:graphicFrame>
        <p:nvGraphicFramePr>
          <p:cNvPr id="4" name="Table 8">
            <a:extLst>
              <a:ext uri="{FF2B5EF4-FFF2-40B4-BE49-F238E27FC236}">
                <a16:creationId xmlns:a16="http://schemas.microsoft.com/office/drawing/2014/main" id="{D0A6F149-EE94-F814-0174-2187F6CCCA78}"/>
              </a:ext>
            </a:extLst>
          </p:cNvPr>
          <p:cNvGraphicFramePr>
            <a:graphicFrameLocks noGrp="1"/>
          </p:cNvGraphicFramePr>
          <p:nvPr>
            <p:ph idx="1"/>
            <p:extLst>
              <p:ext uri="{D42A27DB-BD31-4B8C-83A1-F6EECF244321}">
                <p14:modId xmlns:p14="http://schemas.microsoft.com/office/powerpoint/2010/main" val="2874079758"/>
              </p:ext>
            </p:extLst>
          </p:nvPr>
        </p:nvGraphicFramePr>
        <p:xfrm>
          <a:off x="1036309" y="1935209"/>
          <a:ext cx="9573203" cy="4754453"/>
        </p:xfrm>
        <a:graphic>
          <a:graphicData uri="http://schemas.openxmlformats.org/drawingml/2006/table">
            <a:tbl>
              <a:tblPr firstRow="1" bandRow="1">
                <a:tableStyleId>{5C22544A-7EE6-4342-B048-85BDC9FD1C3A}</a:tableStyleId>
              </a:tblPr>
              <a:tblGrid>
                <a:gridCol w="2596574">
                  <a:extLst>
                    <a:ext uri="{9D8B030D-6E8A-4147-A177-3AD203B41FA5}">
                      <a16:colId xmlns:a16="http://schemas.microsoft.com/office/drawing/2014/main" val="1224299214"/>
                    </a:ext>
                  </a:extLst>
                </a:gridCol>
                <a:gridCol w="6976629">
                  <a:extLst>
                    <a:ext uri="{9D8B030D-6E8A-4147-A177-3AD203B41FA5}">
                      <a16:colId xmlns:a16="http://schemas.microsoft.com/office/drawing/2014/main" val="339298104"/>
                    </a:ext>
                  </a:extLst>
                </a:gridCol>
              </a:tblGrid>
              <a:tr h="427743">
                <a:tc>
                  <a:txBody>
                    <a:bodyPr/>
                    <a:lstStyle/>
                    <a:p>
                      <a:r>
                        <a:rPr lang="en-NZ" dirty="0"/>
                        <a:t>Date</a:t>
                      </a:r>
                    </a:p>
                  </a:txBody>
                  <a:tcPr/>
                </a:tc>
                <a:tc>
                  <a:txBody>
                    <a:bodyPr/>
                    <a:lstStyle/>
                    <a:p>
                      <a:endParaRPr lang="en-NZ" dirty="0"/>
                    </a:p>
                  </a:txBody>
                  <a:tcPr/>
                </a:tc>
                <a:extLst>
                  <a:ext uri="{0D108BD9-81ED-4DB2-BD59-A6C34878D82A}">
                    <a16:rowId xmlns:a16="http://schemas.microsoft.com/office/drawing/2014/main" val="2240646829"/>
                  </a:ext>
                </a:extLst>
              </a:tr>
              <a:tr h="816395">
                <a:tc>
                  <a:txBody>
                    <a:bodyPr/>
                    <a:lstStyle/>
                    <a:p>
                      <a:r>
                        <a:rPr lang="en-NZ" dirty="0"/>
                        <a:t>1852 Constitution Act</a:t>
                      </a:r>
                    </a:p>
                  </a:txBody>
                  <a:tcPr/>
                </a:tc>
                <a:tc>
                  <a:txBody>
                    <a:bodyPr/>
                    <a:lstStyle/>
                    <a:p>
                      <a:r>
                        <a:rPr lang="en-US" sz="1800" b="0" i="0" kern="1200" dirty="0">
                          <a:solidFill>
                            <a:schemeClr val="dk1"/>
                          </a:solidFill>
                          <a:effectLst/>
                          <a:latin typeface="+mn-lt"/>
                          <a:ea typeface="+mn-ea"/>
                          <a:cs typeface="+mn-cs"/>
                        </a:rPr>
                        <a:t>Only males over the age of 21 who owned, leased or rented property of a certain value could vote.</a:t>
                      </a:r>
                      <a:endParaRPr lang="en-NZ" dirty="0"/>
                    </a:p>
                  </a:txBody>
                  <a:tcPr/>
                </a:tc>
                <a:extLst>
                  <a:ext uri="{0D108BD9-81ED-4DB2-BD59-A6C34878D82A}">
                    <a16:rowId xmlns:a16="http://schemas.microsoft.com/office/drawing/2014/main" val="33517405"/>
                  </a:ext>
                </a:extLst>
              </a:tr>
              <a:tr h="731520">
                <a:tc>
                  <a:txBody>
                    <a:bodyPr/>
                    <a:lstStyle/>
                    <a:p>
                      <a:r>
                        <a:rPr lang="en-NZ" sz="1800" b="0" i="0" kern="1200" dirty="0">
                          <a:solidFill>
                            <a:schemeClr val="bg1"/>
                          </a:solidFill>
                          <a:effectLst/>
                          <a:latin typeface="+mn-lt"/>
                          <a:ea typeface="+mn-ea"/>
                          <a:cs typeface="+mn-cs"/>
                        </a:rPr>
                        <a:t> </a:t>
                      </a:r>
                      <a:r>
                        <a:rPr lang="en-NZ" sz="1800" b="0" i="0" u="none" strike="noStrike" kern="1200" dirty="0">
                          <a:solidFill>
                            <a:schemeClr val="bg1"/>
                          </a:solidFill>
                          <a:effectLst/>
                          <a:latin typeface="+mn-lt"/>
                          <a:ea typeface="+mn-ea"/>
                          <a:cs typeface="+mn-cs"/>
                          <a:hlinkClick r:id="rId3">
                            <a:extLst>
                              <a:ext uri="{A12FA001-AC4F-418D-AE19-62706E023703}">
                                <ahyp:hlinkClr xmlns:ahyp="http://schemas.microsoft.com/office/drawing/2018/hyperlinkcolor" val="tx"/>
                              </a:ext>
                            </a:extLst>
                          </a:hlinkClick>
                        </a:rPr>
                        <a:t>Māori Representation Act 1867</a:t>
                      </a:r>
                      <a:r>
                        <a:rPr lang="en-NZ" sz="1800" b="0" i="0" kern="1200" dirty="0">
                          <a:solidFill>
                            <a:schemeClr val="bg1"/>
                          </a:solidFill>
                          <a:effectLst/>
                          <a:latin typeface="+mn-lt"/>
                          <a:ea typeface="+mn-ea"/>
                          <a:cs typeface="+mn-cs"/>
                        </a:rPr>
                        <a:t> </a:t>
                      </a:r>
                      <a:endParaRPr lang="en-NZ" dirty="0">
                        <a:solidFill>
                          <a:schemeClr val="bg1"/>
                        </a:solidFill>
                      </a:endParaRPr>
                    </a:p>
                  </a:txBody>
                  <a:tcPr/>
                </a:tc>
                <a:tc>
                  <a:txBody>
                    <a:bodyPr/>
                    <a:lstStyle/>
                    <a:p>
                      <a:r>
                        <a:rPr lang="en-NZ" dirty="0"/>
                        <a:t>Established 4 Māori Seats in the House of Representatives – giving all Māori males over 21 the right to vote</a:t>
                      </a:r>
                    </a:p>
                  </a:txBody>
                  <a:tcPr/>
                </a:tc>
                <a:extLst>
                  <a:ext uri="{0D108BD9-81ED-4DB2-BD59-A6C34878D82A}">
                    <a16:rowId xmlns:a16="http://schemas.microsoft.com/office/drawing/2014/main" val="3796842273"/>
                  </a:ext>
                </a:extLst>
              </a:tr>
              <a:tr h="427743">
                <a:tc>
                  <a:txBody>
                    <a:bodyPr/>
                    <a:lstStyle/>
                    <a:p>
                      <a:r>
                        <a:rPr lang="en-NZ" dirty="0"/>
                        <a:t>1879</a:t>
                      </a:r>
                    </a:p>
                  </a:txBody>
                  <a:tcPr/>
                </a:tc>
                <a:tc>
                  <a:txBody>
                    <a:bodyPr/>
                    <a:lstStyle/>
                    <a:p>
                      <a:r>
                        <a:rPr lang="en-NZ" dirty="0"/>
                        <a:t>Universal suffrage for all Males over 21</a:t>
                      </a:r>
                    </a:p>
                  </a:txBody>
                  <a:tcPr/>
                </a:tc>
                <a:extLst>
                  <a:ext uri="{0D108BD9-81ED-4DB2-BD59-A6C34878D82A}">
                    <a16:rowId xmlns:a16="http://schemas.microsoft.com/office/drawing/2014/main" val="1671367932"/>
                  </a:ext>
                </a:extLst>
              </a:tr>
              <a:tr h="427743">
                <a:tc>
                  <a:txBody>
                    <a:bodyPr/>
                    <a:lstStyle/>
                    <a:p>
                      <a:r>
                        <a:rPr lang="en-NZ" dirty="0"/>
                        <a:t>1893</a:t>
                      </a:r>
                    </a:p>
                  </a:txBody>
                  <a:tcPr/>
                </a:tc>
                <a:tc>
                  <a:txBody>
                    <a:bodyPr/>
                    <a:lstStyle/>
                    <a:p>
                      <a:r>
                        <a:rPr lang="en-NZ" dirty="0"/>
                        <a:t>Universal suffrage for all women over 21</a:t>
                      </a:r>
                    </a:p>
                  </a:txBody>
                  <a:tcPr/>
                </a:tc>
                <a:extLst>
                  <a:ext uri="{0D108BD9-81ED-4DB2-BD59-A6C34878D82A}">
                    <a16:rowId xmlns:a16="http://schemas.microsoft.com/office/drawing/2014/main" val="2672128466"/>
                  </a:ext>
                </a:extLst>
              </a:tr>
              <a:tr h="427743">
                <a:tc>
                  <a:txBody>
                    <a:bodyPr/>
                    <a:lstStyle/>
                    <a:p>
                      <a:r>
                        <a:rPr lang="en-NZ" dirty="0"/>
                        <a:t>1952</a:t>
                      </a:r>
                    </a:p>
                  </a:txBody>
                  <a:tcPr/>
                </a:tc>
                <a:tc>
                  <a:txBody>
                    <a:bodyPr/>
                    <a:lstStyle/>
                    <a:p>
                      <a:r>
                        <a:rPr lang="en-NZ" dirty="0"/>
                        <a:t>Chinese vote – only could vote once they could receive ‘naturalisation’ (citizenship) – banned from this from 1908</a:t>
                      </a:r>
                    </a:p>
                  </a:txBody>
                  <a:tcPr/>
                </a:tc>
                <a:extLst>
                  <a:ext uri="{0D108BD9-81ED-4DB2-BD59-A6C34878D82A}">
                    <a16:rowId xmlns:a16="http://schemas.microsoft.com/office/drawing/2014/main" val="3481267710"/>
                  </a:ext>
                </a:extLst>
              </a:tr>
              <a:tr h="427743">
                <a:tc>
                  <a:txBody>
                    <a:bodyPr/>
                    <a:lstStyle/>
                    <a:p>
                      <a:r>
                        <a:rPr lang="en-NZ" dirty="0"/>
                        <a:t>1969</a:t>
                      </a:r>
                    </a:p>
                  </a:txBody>
                  <a:tcPr/>
                </a:tc>
                <a:tc>
                  <a:txBody>
                    <a:bodyPr/>
                    <a:lstStyle/>
                    <a:p>
                      <a:r>
                        <a:rPr lang="en-NZ" dirty="0"/>
                        <a:t>Voting age reduced to 20</a:t>
                      </a:r>
                    </a:p>
                  </a:txBody>
                  <a:tcPr/>
                </a:tc>
                <a:extLst>
                  <a:ext uri="{0D108BD9-81ED-4DB2-BD59-A6C34878D82A}">
                    <a16:rowId xmlns:a16="http://schemas.microsoft.com/office/drawing/2014/main" val="1443821241"/>
                  </a:ext>
                </a:extLst>
              </a:tr>
              <a:tr h="427743">
                <a:tc>
                  <a:txBody>
                    <a:bodyPr/>
                    <a:lstStyle/>
                    <a:p>
                      <a:r>
                        <a:rPr lang="en-NZ" dirty="0"/>
                        <a:t>1974</a:t>
                      </a:r>
                    </a:p>
                  </a:txBody>
                  <a:tcPr/>
                </a:tc>
                <a:tc>
                  <a:txBody>
                    <a:bodyPr/>
                    <a:lstStyle/>
                    <a:p>
                      <a:r>
                        <a:rPr lang="en-NZ" dirty="0"/>
                        <a:t>Voting age reduced to 18</a:t>
                      </a:r>
                    </a:p>
                  </a:txBody>
                  <a:tcPr/>
                </a:tc>
                <a:extLst>
                  <a:ext uri="{0D108BD9-81ED-4DB2-BD59-A6C34878D82A}">
                    <a16:rowId xmlns:a16="http://schemas.microsoft.com/office/drawing/2014/main" val="1918396173"/>
                  </a:ext>
                </a:extLst>
              </a:tr>
              <a:tr h="427743">
                <a:tc>
                  <a:txBody>
                    <a:bodyPr/>
                    <a:lstStyle/>
                    <a:p>
                      <a:r>
                        <a:rPr lang="en-NZ" dirty="0"/>
                        <a:t>202?</a:t>
                      </a:r>
                    </a:p>
                  </a:txBody>
                  <a:tcPr/>
                </a:tc>
                <a:tc>
                  <a:txBody>
                    <a:bodyPr/>
                    <a:lstStyle/>
                    <a:p>
                      <a:r>
                        <a:rPr lang="en-NZ" dirty="0"/>
                        <a:t>Voting age reduced to 16??????</a:t>
                      </a:r>
                    </a:p>
                  </a:txBody>
                  <a:tcPr/>
                </a:tc>
                <a:extLst>
                  <a:ext uri="{0D108BD9-81ED-4DB2-BD59-A6C34878D82A}">
                    <a16:rowId xmlns:a16="http://schemas.microsoft.com/office/drawing/2014/main" val="2048193574"/>
                  </a:ext>
                </a:extLst>
              </a:tr>
            </a:tbl>
          </a:graphicData>
        </a:graphic>
      </p:graphicFrame>
      <p:sp>
        <p:nvSpPr>
          <p:cNvPr id="5" name="TextBox 4">
            <a:extLst>
              <a:ext uri="{FF2B5EF4-FFF2-40B4-BE49-F238E27FC236}">
                <a16:creationId xmlns:a16="http://schemas.microsoft.com/office/drawing/2014/main" id="{B105A05F-6440-C287-D7EC-3DD1DB6F19B7}"/>
              </a:ext>
            </a:extLst>
          </p:cNvPr>
          <p:cNvSpPr txBox="1"/>
          <p:nvPr/>
        </p:nvSpPr>
        <p:spPr>
          <a:xfrm>
            <a:off x="6987941" y="361741"/>
            <a:ext cx="4607857" cy="1477328"/>
          </a:xfrm>
          <a:prstGeom prst="rect">
            <a:avLst/>
          </a:prstGeom>
          <a:noFill/>
        </p:spPr>
        <p:txBody>
          <a:bodyPr wrap="square" rtlCol="0">
            <a:spAutoFit/>
          </a:bodyPr>
          <a:lstStyle/>
          <a:p>
            <a:r>
              <a:rPr lang="en-NZ" b="1" dirty="0">
                <a:solidFill>
                  <a:schemeClr val="bg2"/>
                </a:solidFill>
              </a:rPr>
              <a:t>Did you know…</a:t>
            </a:r>
          </a:p>
          <a:p>
            <a:r>
              <a:rPr lang="en-NZ" dirty="0"/>
              <a:t>Saudi women were given right to vote (and drive) in </a:t>
            </a:r>
            <a:r>
              <a:rPr lang="en-NZ" b="1" dirty="0">
                <a:solidFill>
                  <a:schemeClr val="bg2"/>
                </a:solidFill>
              </a:rPr>
              <a:t>2011</a:t>
            </a:r>
          </a:p>
          <a:p>
            <a:r>
              <a:rPr lang="en-NZ" dirty="0"/>
              <a:t>Aboriginal and Torres Strait Islander people given right to vote </a:t>
            </a:r>
            <a:r>
              <a:rPr lang="en-NZ" b="1" dirty="0">
                <a:solidFill>
                  <a:schemeClr val="bg2"/>
                </a:solidFill>
              </a:rPr>
              <a:t>1962</a:t>
            </a:r>
          </a:p>
        </p:txBody>
      </p:sp>
    </p:spTree>
    <p:extLst>
      <p:ext uri="{BB962C8B-B14F-4D97-AF65-F5344CB8AC3E}">
        <p14:creationId xmlns:p14="http://schemas.microsoft.com/office/powerpoint/2010/main" val="1008897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0B2B4-E706-B62E-287F-EC04E59F1E61}"/>
              </a:ext>
            </a:extLst>
          </p:cNvPr>
          <p:cNvSpPr>
            <a:spLocks noGrp="1"/>
          </p:cNvSpPr>
          <p:nvPr>
            <p:ph type="title"/>
          </p:nvPr>
        </p:nvSpPr>
        <p:spPr>
          <a:xfrm>
            <a:off x="608799" y="217160"/>
            <a:ext cx="10131425" cy="1456267"/>
          </a:xfrm>
        </p:spPr>
        <p:txBody>
          <a:bodyPr/>
          <a:lstStyle/>
          <a:p>
            <a:r>
              <a:rPr lang="en-NZ" dirty="0"/>
              <a:t>Supporting literacy</a:t>
            </a:r>
          </a:p>
        </p:txBody>
      </p:sp>
      <p:sp>
        <p:nvSpPr>
          <p:cNvPr id="3" name="Content Placeholder 2">
            <a:extLst>
              <a:ext uri="{FF2B5EF4-FFF2-40B4-BE49-F238E27FC236}">
                <a16:creationId xmlns:a16="http://schemas.microsoft.com/office/drawing/2014/main" id="{B3E71C3D-E683-F04E-DADD-306DE7D8E6C3}"/>
              </a:ext>
            </a:extLst>
          </p:cNvPr>
          <p:cNvSpPr>
            <a:spLocks noGrp="1"/>
          </p:cNvSpPr>
          <p:nvPr>
            <p:ph idx="1"/>
          </p:nvPr>
        </p:nvSpPr>
        <p:spPr>
          <a:xfrm>
            <a:off x="5986914" y="2052918"/>
            <a:ext cx="5823284" cy="4195481"/>
          </a:xfrm>
        </p:spPr>
        <p:txBody>
          <a:bodyPr/>
          <a:lstStyle/>
          <a:p>
            <a:pPr marL="0" indent="0">
              <a:buNone/>
            </a:pPr>
            <a:r>
              <a:rPr lang="en-NZ" dirty="0"/>
              <a:t>Identify the </a:t>
            </a:r>
            <a:r>
              <a:rPr lang="en-NZ" dirty="0">
                <a:solidFill>
                  <a:schemeClr val="bg1"/>
                </a:solidFill>
              </a:rPr>
              <a:t>vocab</a:t>
            </a:r>
            <a:r>
              <a:rPr lang="en-NZ" dirty="0"/>
              <a:t> students will need to know</a:t>
            </a:r>
          </a:p>
          <a:p>
            <a:endParaRPr lang="en-NZ" dirty="0"/>
          </a:p>
          <a:p>
            <a:r>
              <a:rPr lang="en-NZ" dirty="0"/>
              <a:t>Use </a:t>
            </a:r>
            <a:r>
              <a:rPr lang="en-NZ" dirty="0">
                <a:hlinkClick r:id="rId3"/>
              </a:rPr>
              <a:t>ESOL Online </a:t>
            </a:r>
            <a:r>
              <a:rPr lang="en-NZ" dirty="0"/>
              <a:t>strategies to support vocabulary</a:t>
            </a:r>
          </a:p>
          <a:p>
            <a:pPr marL="0" indent="0">
              <a:buNone/>
            </a:pPr>
            <a:r>
              <a:rPr lang="en-NZ" dirty="0"/>
              <a:t>E.g. </a:t>
            </a:r>
          </a:p>
          <a:p>
            <a:r>
              <a:rPr lang="en-NZ" dirty="0">
                <a:hlinkClick r:id="rId4"/>
              </a:rPr>
              <a:t>Before and after vocabulary grid</a:t>
            </a:r>
            <a:endParaRPr lang="en-NZ" dirty="0"/>
          </a:p>
          <a:p>
            <a:r>
              <a:rPr lang="en-NZ" dirty="0">
                <a:hlinkClick r:id="rId5"/>
              </a:rPr>
              <a:t>Word matching exercises</a:t>
            </a:r>
            <a:endParaRPr lang="en-NZ" dirty="0"/>
          </a:p>
          <a:p>
            <a:r>
              <a:rPr lang="en-NZ" dirty="0">
                <a:hlinkClick r:id="rId6"/>
              </a:rPr>
              <a:t>Loopy (game)</a:t>
            </a:r>
            <a:endParaRPr lang="en-NZ" dirty="0"/>
          </a:p>
          <a:p>
            <a:endParaRPr lang="en-NZ" dirty="0"/>
          </a:p>
          <a:p>
            <a:endParaRPr lang="en-NZ" dirty="0"/>
          </a:p>
        </p:txBody>
      </p:sp>
      <p:sp>
        <p:nvSpPr>
          <p:cNvPr id="4" name="Rectangle: Rounded Corners 3">
            <a:extLst>
              <a:ext uri="{FF2B5EF4-FFF2-40B4-BE49-F238E27FC236}">
                <a16:creationId xmlns:a16="http://schemas.microsoft.com/office/drawing/2014/main" id="{DB38F592-4C2D-ADD6-0158-A33B076AD051}"/>
              </a:ext>
            </a:extLst>
          </p:cNvPr>
          <p:cNvSpPr/>
          <p:nvPr/>
        </p:nvSpPr>
        <p:spPr>
          <a:xfrm>
            <a:off x="5792694" y="1729996"/>
            <a:ext cx="6027643" cy="117428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dirty="0"/>
              <a:t>Key vocab</a:t>
            </a:r>
          </a:p>
          <a:p>
            <a:pPr algn="ctr"/>
            <a:r>
              <a:rPr lang="en-NZ" dirty="0"/>
              <a:t>For example, ballot, elections, suffrage, franchise, petition, protest, voting,  </a:t>
            </a:r>
          </a:p>
          <a:p>
            <a:endParaRPr lang="en-NZ" dirty="0"/>
          </a:p>
        </p:txBody>
      </p:sp>
      <p:pic>
        <p:nvPicPr>
          <p:cNvPr id="6" name="Picture 5">
            <a:extLst>
              <a:ext uri="{FF2B5EF4-FFF2-40B4-BE49-F238E27FC236}">
                <a16:creationId xmlns:a16="http://schemas.microsoft.com/office/drawing/2014/main" id="{858BFDB4-68B7-D9E9-65E6-9681520758E5}"/>
              </a:ext>
            </a:extLst>
          </p:cNvPr>
          <p:cNvPicPr>
            <a:picLocks noChangeAspect="1"/>
          </p:cNvPicPr>
          <p:nvPr/>
        </p:nvPicPr>
        <p:blipFill>
          <a:blip r:embed="rId7"/>
          <a:stretch>
            <a:fillRect/>
          </a:stretch>
        </p:blipFill>
        <p:spPr>
          <a:xfrm>
            <a:off x="285068" y="1448011"/>
            <a:ext cx="5517764" cy="5192829"/>
          </a:xfrm>
          <a:prstGeom prst="rect">
            <a:avLst/>
          </a:prstGeom>
        </p:spPr>
      </p:pic>
    </p:spTree>
    <p:extLst>
      <p:ext uri="{BB962C8B-B14F-4D97-AF65-F5344CB8AC3E}">
        <p14:creationId xmlns:p14="http://schemas.microsoft.com/office/powerpoint/2010/main" val="2354832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98440-4928-9A33-2657-FA9F8652C19F}"/>
              </a:ext>
            </a:extLst>
          </p:cNvPr>
          <p:cNvSpPr>
            <a:spLocks noGrp="1"/>
          </p:cNvSpPr>
          <p:nvPr>
            <p:ph type="title"/>
          </p:nvPr>
        </p:nvSpPr>
        <p:spPr>
          <a:xfrm>
            <a:off x="855266" y="618518"/>
            <a:ext cx="2851417" cy="1478570"/>
          </a:xfrm>
        </p:spPr>
        <p:txBody>
          <a:bodyPr>
            <a:normAutofit/>
          </a:bodyPr>
          <a:lstStyle/>
          <a:p>
            <a:r>
              <a:rPr lang="en-NZ" sz="3200" dirty="0">
                <a:solidFill>
                  <a:srgbClr val="FFFFFF"/>
                </a:solidFill>
              </a:rPr>
              <a:t>Four case studies</a:t>
            </a:r>
          </a:p>
        </p:txBody>
      </p:sp>
      <p:sp>
        <p:nvSpPr>
          <p:cNvPr id="8" name="Content Placeholder 7">
            <a:extLst>
              <a:ext uri="{FF2B5EF4-FFF2-40B4-BE49-F238E27FC236}">
                <a16:creationId xmlns:a16="http://schemas.microsoft.com/office/drawing/2014/main" id="{E87ACB35-D988-028B-F659-DD261A14A191}"/>
              </a:ext>
            </a:extLst>
          </p:cNvPr>
          <p:cNvSpPr>
            <a:spLocks noGrp="1"/>
          </p:cNvSpPr>
          <p:nvPr>
            <p:ph idx="1"/>
          </p:nvPr>
        </p:nvSpPr>
        <p:spPr>
          <a:xfrm>
            <a:off x="844620" y="2249487"/>
            <a:ext cx="2862444" cy="3957302"/>
          </a:xfrm>
        </p:spPr>
        <p:txBody>
          <a:bodyPr>
            <a:normAutofit/>
          </a:bodyPr>
          <a:lstStyle/>
          <a:p>
            <a:pPr marL="342900" indent="-342900">
              <a:buFont typeface="+mj-lt"/>
              <a:buAutoNum type="arabicPeriod"/>
            </a:pPr>
            <a:r>
              <a:rPr lang="en-US" sz="2000" dirty="0">
                <a:solidFill>
                  <a:srgbClr val="FFFFFF"/>
                </a:solidFill>
              </a:rPr>
              <a:t> Māori suffrage</a:t>
            </a:r>
          </a:p>
          <a:p>
            <a:pPr marL="342900" indent="-342900">
              <a:buFont typeface="+mj-lt"/>
              <a:buAutoNum type="arabicPeriod"/>
            </a:pPr>
            <a:r>
              <a:rPr lang="en-US" sz="2000" dirty="0">
                <a:solidFill>
                  <a:srgbClr val="FFFFFF"/>
                </a:solidFill>
              </a:rPr>
              <a:t> Women’s suffrage</a:t>
            </a:r>
          </a:p>
          <a:p>
            <a:pPr marL="342900" indent="-342900">
              <a:buFont typeface="+mj-lt"/>
              <a:buAutoNum type="arabicPeriod"/>
            </a:pPr>
            <a:r>
              <a:rPr lang="en-US" sz="2000" dirty="0">
                <a:solidFill>
                  <a:srgbClr val="FFFFFF"/>
                </a:solidFill>
              </a:rPr>
              <a:t>Chinese suffrage</a:t>
            </a:r>
          </a:p>
          <a:p>
            <a:pPr marL="342900" indent="-342900">
              <a:buFont typeface="+mj-lt"/>
              <a:buAutoNum type="arabicPeriod"/>
            </a:pPr>
            <a:r>
              <a:rPr lang="en-US" sz="2000" dirty="0">
                <a:solidFill>
                  <a:srgbClr val="FFFFFF"/>
                </a:solidFill>
              </a:rPr>
              <a:t> Make-it-16</a:t>
            </a:r>
          </a:p>
        </p:txBody>
      </p:sp>
      <p:pic>
        <p:nvPicPr>
          <p:cNvPr id="4" name="Content Placeholder 3">
            <a:extLst>
              <a:ext uri="{FF2B5EF4-FFF2-40B4-BE49-F238E27FC236}">
                <a16:creationId xmlns:a16="http://schemas.microsoft.com/office/drawing/2014/main" id="{4FCE559A-EE89-2FAF-4111-C55FEF566F0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66202" y="643467"/>
            <a:ext cx="6135196" cy="5566562"/>
          </a:xfrm>
          <a:prstGeom prst="rect">
            <a:avLst/>
          </a:prstGeom>
        </p:spPr>
      </p:pic>
    </p:spTree>
    <p:extLst>
      <p:ext uri="{BB962C8B-B14F-4D97-AF65-F5344CB8AC3E}">
        <p14:creationId xmlns:p14="http://schemas.microsoft.com/office/powerpoint/2010/main" val="3075384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A97BCA-06CF-4305-6E6C-5CF7B092A77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0"/>
            <a:ext cx="12191980" cy="6857990"/>
          </a:xfrm>
          <a:prstGeom prst="rect">
            <a:avLst/>
          </a:prstGeom>
        </p:spPr>
      </p:pic>
      <p:sp>
        <p:nvSpPr>
          <p:cNvPr id="3" name="Text Placeholder 2">
            <a:extLst>
              <a:ext uri="{FF2B5EF4-FFF2-40B4-BE49-F238E27FC236}">
                <a16:creationId xmlns:a16="http://schemas.microsoft.com/office/drawing/2014/main" id="{52852211-3599-48D3-CC99-BC32B4DF541B}"/>
              </a:ext>
            </a:extLst>
          </p:cNvPr>
          <p:cNvSpPr>
            <a:spLocks noGrp="1"/>
          </p:cNvSpPr>
          <p:nvPr>
            <p:ph type="body" idx="1"/>
          </p:nvPr>
        </p:nvSpPr>
        <p:spPr>
          <a:xfrm>
            <a:off x="6646332" y="4851399"/>
            <a:ext cx="4875107" cy="2006591"/>
          </a:xfrm>
        </p:spPr>
        <p:txBody>
          <a:bodyPr vert="horz" lIns="91440" tIns="45720" rIns="91440" bIns="45720" rtlCol="0" anchor="t">
            <a:normAutofit/>
          </a:bodyPr>
          <a:lstStyle/>
          <a:p>
            <a:pPr algn="r"/>
            <a:endParaRPr lang="en-US" sz="1800" dirty="0"/>
          </a:p>
        </p:txBody>
      </p:sp>
      <p:sp>
        <p:nvSpPr>
          <p:cNvPr id="2" name="Title 1">
            <a:extLst>
              <a:ext uri="{FF2B5EF4-FFF2-40B4-BE49-F238E27FC236}">
                <a16:creationId xmlns:a16="http://schemas.microsoft.com/office/drawing/2014/main" id="{9F81B28C-5D15-B4B4-7877-719D8E334FAE}"/>
              </a:ext>
            </a:extLst>
          </p:cNvPr>
          <p:cNvSpPr>
            <a:spLocks noGrp="1"/>
          </p:cNvSpPr>
          <p:nvPr>
            <p:ph type="title"/>
          </p:nvPr>
        </p:nvSpPr>
        <p:spPr>
          <a:xfrm>
            <a:off x="6646333" y="2032000"/>
            <a:ext cx="4513792" cy="2819398"/>
          </a:xfrm>
        </p:spPr>
        <p:txBody>
          <a:bodyPr vert="horz" lIns="91440" tIns="45720" rIns="91440" bIns="45720" rtlCol="0" anchor="b">
            <a:normAutofit/>
          </a:bodyPr>
          <a:lstStyle/>
          <a:p>
            <a:pPr algn="r">
              <a:lnSpc>
                <a:spcPct val="90000"/>
              </a:lnSpc>
            </a:pPr>
            <a:r>
              <a:rPr lang="en-US" sz="3400" dirty="0"/>
              <a:t>PART I: </a:t>
            </a:r>
            <a:r>
              <a:rPr lang="en-NZ" sz="2800" dirty="0"/>
              <a:t>Where are we at right now? </a:t>
            </a:r>
            <a:br>
              <a:rPr lang="en-NZ" sz="1600" dirty="0"/>
            </a:br>
            <a:endParaRPr lang="en-US" sz="3400" dirty="0"/>
          </a:p>
        </p:txBody>
      </p:sp>
    </p:spTree>
    <p:extLst>
      <p:ext uri="{BB962C8B-B14F-4D97-AF65-F5344CB8AC3E}">
        <p14:creationId xmlns:p14="http://schemas.microsoft.com/office/powerpoint/2010/main" val="3604137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E62AF-9EA4-C667-5DF9-F87250DE9C45}"/>
              </a:ext>
            </a:extLst>
          </p:cNvPr>
          <p:cNvSpPr>
            <a:spLocks noGrp="1"/>
          </p:cNvSpPr>
          <p:nvPr>
            <p:ph type="title"/>
          </p:nvPr>
        </p:nvSpPr>
        <p:spPr>
          <a:xfrm>
            <a:off x="7962519" y="618518"/>
            <a:ext cx="3084891" cy="1478570"/>
          </a:xfrm>
        </p:spPr>
        <p:txBody>
          <a:bodyPr vert="horz" lIns="91440" tIns="45720" rIns="91440" bIns="45720" rtlCol="0">
            <a:normAutofit/>
          </a:bodyPr>
          <a:lstStyle/>
          <a:p>
            <a:r>
              <a:rPr lang="en-US" sz="3200" dirty="0"/>
              <a:t>Māori and the vote </a:t>
            </a:r>
          </a:p>
        </p:txBody>
      </p:sp>
      <p:pic>
        <p:nvPicPr>
          <p:cNvPr id="4" name="Picture 3" descr="A building with a hill in the background&#10;&#10;Description automatically generated with low confidence">
            <a:extLst>
              <a:ext uri="{FF2B5EF4-FFF2-40B4-BE49-F238E27FC236}">
                <a16:creationId xmlns:a16="http://schemas.microsoft.com/office/drawing/2014/main" id="{FF39BAE8-E9D9-76B5-F4DE-85B0ECD44B2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97" y="10"/>
            <a:ext cx="7558541" cy="6857990"/>
          </a:xfrm>
          <a:prstGeom prst="rect">
            <a:avLst/>
          </a:prstGeom>
        </p:spPr>
      </p:pic>
      <p:sp>
        <p:nvSpPr>
          <p:cNvPr id="3" name="Content Placeholder 2">
            <a:extLst>
              <a:ext uri="{FF2B5EF4-FFF2-40B4-BE49-F238E27FC236}">
                <a16:creationId xmlns:a16="http://schemas.microsoft.com/office/drawing/2014/main" id="{40419FC9-1D25-6787-F779-0D0BCA2EDBE6}"/>
              </a:ext>
            </a:extLst>
          </p:cNvPr>
          <p:cNvSpPr>
            <a:spLocks noGrp="1"/>
          </p:cNvSpPr>
          <p:nvPr>
            <p:ph idx="1"/>
          </p:nvPr>
        </p:nvSpPr>
        <p:spPr>
          <a:xfrm>
            <a:off x="7962519" y="2249487"/>
            <a:ext cx="3084892" cy="3541714"/>
          </a:xfrm>
        </p:spPr>
        <p:txBody>
          <a:bodyPr vert="horz" lIns="91440" tIns="45720" rIns="91440" bIns="45720" rtlCol="0">
            <a:normAutofit/>
          </a:bodyPr>
          <a:lstStyle/>
          <a:p>
            <a:pPr marL="0" indent="0">
              <a:buNone/>
            </a:pPr>
            <a:r>
              <a:rPr lang="en-US" sz="1800" dirty="0"/>
              <a:t>1987 Māori Seats established</a:t>
            </a:r>
          </a:p>
          <a:p>
            <a:pPr marL="0" indent="0">
              <a:buNone/>
            </a:pPr>
            <a:r>
              <a:rPr lang="en-US" sz="1800" cap="all" dirty="0">
                <a:hlinkClick r:id="rId4"/>
              </a:rPr>
              <a:t>https://nzhistory.govt.nz/politics/maori-and-the-vote</a:t>
            </a:r>
            <a:endParaRPr lang="en-US" sz="1800" cap="all" dirty="0"/>
          </a:p>
          <a:p>
            <a:pPr marL="0" indent="0">
              <a:buNone/>
            </a:pPr>
            <a:r>
              <a:rPr lang="en-US" sz="1800" dirty="0"/>
              <a:t>Current debates about Māori roll, seats, and Māori seats on Council. </a:t>
            </a:r>
          </a:p>
        </p:txBody>
      </p:sp>
      <p:sp>
        <p:nvSpPr>
          <p:cNvPr id="5" name="Rectangle 4">
            <a:extLst>
              <a:ext uri="{FF2B5EF4-FFF2-40B4-BE49-F238E27FC236}">
                <a16:creationId xmlns:a16="http://schemas.microsoft.com/office/drawing/2014/main" id="{11D7733D-F731-50FE-3B3B-01C7C99742E7}"/>
              </a:ext>
            </a:extLst>
          </p:cNvPr>
          <p:cNvSpPr/>
          <p:nvPr/>
        </p:nvSpPr>
        <p:spPr>
          <a:xfrm>
            <a:off x="10135402" y="6054291"/>
            <a:ext cx="1973179" cy="7122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dirty="0"/>
              <a:t>Representation</a:t>
            </a:r>
          </a:p>
          <a:p>
            <a:pPr algn="ctr"/>
            <a:r>
              <a:rPr lang="en-NZ" dirty="0"/>
              <a:t>Suffrage</a:t>
            </a:r>
          </a:p>
        </p:txBody>
      </p:sp>
    </p:spTree>
    <p:extLst>
      <p:ext uri="{BB962C8B-B14F-4D97-AF65-F5344CB8AC3E}">
        <p14:creationId xmlns:p14="http://schemas.microsoft.com/office/powerpoint/2010/main" val="398003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8300F-8F85-C840-4189-2B252CE28514}"/>
              </a:ext>
            </a:extLst>
          </p:cNvPr>
          <p:cNvSpPr>
            <a:spLocks noGrp="1"/>
          </p:cNvSpPr>
          <p:nvPr>
            <p:ph type="title"/>
          </p:nvPr>
        </p:nvSpPr>
        <p:spPr>
          <a:xfrm>
            <a:off x="7741856" y="823913"/>
            <a:ext cx="3156229" cy="2387600"/>
          </a:xfrm>
        </p:spPr>
        <p:txBody>
          <a:bodyPr vert="horz" lIns="91440" tIns="45720" rIns="91440" bIns="45720" rtlCol="0" anchor="b">
            <a:normAutofit/>
          </a:bodyPr>
          <a:lstStyle/>
          <a:p>
            <a:r>
              <a:rPr lang="en-US" sz="4800" dirty="0"/>
              <a:t>Women and the vote</a:t>
            </a:r>
          </a:p>
        </p:txBody>
      </p:sp>
      <p:sp>
        <p:nvSpPr>
          <p:cNvPr id="3" name="Content Placeholder 2">
            <a:extLst>
              <a:ext uri="{FF2B5EF4-FFF2-40B4-BE49-F238E27FC236}">
                <a16:creationId xmlns:a16="http://schemas.microsoft.com/office/drawing/2014/main" id="{E542F248-F5AB-0967-FB4D-7C6F362422DA}"/>
              </a:ext>
            </a:extLst>
          </p:cNvPr>
          <p:cNvSpPr>
            <a:spLocks noGrp="1"/>
          </p:cNvSpPr>
          <p:nvPr>
            <p:ph idx="1"/>
          </p:nvPr>
        </p:nvSpPr>
        <p:spPr>
          <a:xfrm>
            <a:off x="7897482" y="3160389"/>
            <a:ext cx="3510291" cy="3435674"/>
          </a:xfrm>
        </p:spPr>
        <p:txBody>
          <a:bodyPr vert="horz" lIns="91440" tIns="45720" rIns="91440" bIns="45720" rtlCol="0">
            <a:normAutofit fontScale="92500" lnSpcReduction="10000"/>
          </a:bodyPr>
          <a:lstStyle/>
          <a:p>
            <a:pPr marL="0" indent="0">
              <a:buNone/>
            </a:pPr>
            <a:r>
              <a:rPr lang="en-US" sz="2000" cap="all" dirty="0">
                <a:solidFill>
                  <a:schemeClr val="tx2"/>
                </a:solidFill>
                <a:hlinkClick r:id="rId3"/>
              </a:rPr>
              <a:t>https://nzhistory.govt.nz/politics/womens-suffrage</a:t>
            </a:r>
            <a:endParaRPr lang="en-US" sz="2000" cap="all" dirty="0">
              <a:solidFill>
                <a:schemeClr val="tx2"/>
              </a:solidFill>
            </a:endParaRPr>
          </a:p>
          <a:p>
            <a:pPr marL="0" indent="0">
              <a:buNone/>
            </a:pPr>
            <a:r>
              <a:rPr lang="en-US" sz="2000" dirty="0"/>
              <a:t>Kate Shepherd National Memorial – Christchurch, 1993</a:t>
            </a:r>
          </a:p>
          <a:p>
            <a:pPr marL="0" indent="0">
              <a:buNone/>
            </a:pPr>
            <a:r>
              <a:rPr lang="en-US" sz="2000" dirty="0">
                <a:hlinkClick r:id="rId4"/>
              </a:rPr>
              <a:t>https://www.ccc.govt.nz/culture-and-community/heritage/womens-suffrage</a:t>
            </a:r>
            <a:endParaRPr lang="en-US" sz="2000" dirty="0"/>
          </a:p>
          <a:p>
            <a:pPr marL="0" indent="0">
              <a:buNone/>
            </a:pPr>
            <a:r>
              <a:rPr lang="en-US" sz="2000" dirty="0"/>
              <a:t>Contemporary places where women have restricted voting rights e.g. Afghanistan</a:t>
            </a:r>
          </a:p>
        </p:txBody>
      </p:sp>
      <p:pic>
        <p:nvPicPr>
          <p:cNvPr id="4" name="Picture 3">
            <a:extLst>
              <a:ext uri="{FF2B5EF4-FFF2-40B4-BE49-F238E27FC236}">
                <a16:creationId xmlns:a16="http://schemas.microsoft.com/office/drawing/2014/main" id="{55121961-02CF-6983-89D7-D15033A84EE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
          <a:stretch/>
        </p:blipFill>
        <p:spPr>
          <a:xfrm>
            <a:off x="-5597" y="10"/>
            <a:ext cx="7558541" cy="6857990"/>
          </a:xfrm>
          <a:prstGeom prst="rect">
            <a:avLst/>
          </a:prstGeom>
        </p:spPr>
      </p:pic>
      <p:pic>
        <p:nvPicPr>
          <p:cNvPr id="5" name="Picture 4">
            <a:extLst>
              <a:ext uri="{FF2B5EF4-FFF2-40B4-BE49-F238E27FC236}">
                <a16:creationId xmlns:a16="http://schemas.microsoft.com/office/drawing/2014/main" id="{2A6D8E48-21C5-2204-35E7-F59A468D069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02142" y="161133"/>
            <a:ext cx="1211261" cy="1108304"/>
          </a:xfrm>
          <a:prstGeom prst="rect">
            <a:avLst/>
          </a:prstGeom>
        </p:spPr>
      </p:pic>
      <p:sp>
        <p:nvSpPr>
          <p:cNvPr id="6" name="Rectangle 5">
            <a:extLst>
              <a:ext uri="{FF2B5EF4-FFF2-40B4-BE49-F238E27FC236}">
                <a16:creationId xmlns:a16="http://schemas.microsoft.com/office/drawing/2014/main" id="{340721E7-F757-90B1-F0D5-DD1D16F851B9}"/>
              </a:ext>
            </a:extLst>
          </p:cNvPr>
          <p:cNvSpPr/>
          <p:nvPr/>
        </p:nvSpPr>
        <p:spPr>
          <a:xfrm>
            <a:off x="616017" y="6035041"/>
            <a:ext cx="1973179" cy="7122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dirty="0"/>
              <a:t>Representation</a:t>
            </a:r>
          </a:p>
          <a:p>
            <a:pPr algn="ctr"/>
            <a:r>
              <a:rPr lang="en-NZ" dirty="0"/>
              <a:t>Suffrage</a:t>
            </a:r>
          </a:p>
        </p:txBody>
      </p:sp>
    </p:spTree>
    <p:extLst>
      <p:ext uri="{BB962C8B-B14F-4D97-AF65-F5344CB8AC3E}">
        <p14:creationId xmlns:p14="http://schemas.microsoft.com/office/powerpoint/2010/main" val="8848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59DAE-4CE5-41FB-A3FB-3EE33CD034AD}"/>
              </a:ext>
            </a:extLst>
          </p:cNvPr>
          <p:cNvSpPr>
            <a:spLocks noGrp="1"/>
          </p:cNvSpPr>
          <p:nvPr>
            <p:ph type="title"/>
          </p:nvPr>
        </p:nvSpPr>
        <p:spPr>
          <a:xfrm>
            <a:off x="685802" y="609600"/>
            <a:ext cx="6282266" cy="1456267"/>
          </a:xfrm>
        </p:spPr>
        <p:txBody>
          <a:bodyPr>
            <a:normAutofit/>
          </a:bodyPr>
          <a:lstStyle/>
          <a:p>
            <a:r>
              <a:rPr lang="en-NZ" dirty="0"/>
              <a:t>NZ Chinese and the vote</a:t>
            </a:r>
          </a:p>
        </p:txBody>
      </p:sp>
      <p:sp>
        <p:nvSpPr>
          <p:cNvPr id="3" name="Content Placeholder 2">
            <a:extLst>
              <a:ext uri="{FF2B5EF4-FFF2-40B4-BE49-F238E27FC236}">
                <a16:creationId xmlns:a16="http://schemas.microsoft.com/office/drawing/2014/main" id="{3E9A2896-E28C-CDC2-EBB2-31A320CA42BB}"/>
              </a:ext>
            </a:extLst>
          </p:cNvPr>
          <p:cNvSpPr>
            <a:spLocks noGrp="1"/>
          </p:cNvSpPr>
          <p:nvPr>
            <p:ph idx="1"/>
          </p:nvPr>
        </p:nvSpPr>
        <p:spPr>
          <a:xfrm>
            <a:off x="685802" y="2142067"/>
            <a:ext cx="6282266" cy="3649133"/>
          </a:xfrm>
        </p:spPr>
        <p:txBody>
          <a:bodyPr>
            <a:normAutofit/>
          </a:bodyPr>
          <a:lstStyle/>
          <a:p>
            <a:r>
              <a:rPr lang="en-NZ" dirty="0">
                <a:effectLst/>
                <a:latin typeface="Calibri" panose="020F0502020204030204" pitchFamily="34" charset="0"/>
                <a:ea typeface="Calibri" panose="020F0502020204030204" pitchFamily="34" charset="0"/>
                <a:cs typeface="Times New Roman" panose="02020603050405020304" pitchFamily="18" charset="0"/>
              </a:rPr>
              <a:t>New Zealand Chinese - declined ‘naturalisation’ (citizenship) from 1908 till 1952 </a:t>
            </a:r>
          </a:p>
          <a:p>
            <a:r>
              <a:rPr lang="en-NZ" dirty="0">
                <a:latin typeface="Calibri" panose="020F0502020204030204" pitchFamily="34" charset="0"/>
                <a:ea typeface="Calibri" panose="020F0502020204030204" pitchFamily="34" charset="0"/>
                <a:cs typeface="Times New Roman" panose="02020603050405020304" pitchFamily="18" charset="0"/>
              </a:rPr>
              <a:t>Highly racist ‘poll tax’ imposed 1881 to restrict access/immigration (to Gold fields primarily)</a:t>
            </a:r>
            <a:endParaRPr lang="en-NZ" dirty="0">
              <a:effectLst/>
              <a:latin typeface="Calibri" panose="020F0502020204030204" pitchFamily="34" charset="0"/>
              <a:ea typeface="Calibri" panose="020F0502020204030204" pitchFamily="34" charset="0"/>
              <a:cs typeface="Times New Roman" panose="02020603050405020304" pitchFamily="18" charset="0"/>
            </a:endParaRPr>
          </a:p>
          <a:p>
            <a:r>
              <a:rPr lang="en-NZ" dirty="0">
                <a:latin typeface="Calibri" panose="020F0502020204030204" pitchFamily="34" charset="0"/>
                <a:ea typeface="Calibri" panose="020F0502020204030204" pitchFamily="34" charset="0"/>
                <a:cs typeface="Times New Roman" panose="02020603050405020304" pitchFamily="18" charset="0"/>
              </a:rPr>
              <a:t>During this time could not vote as they could not be citizens</a:t>
            </a:r>
          </a:p>
          <a:p>
            <a:r>
              <a:rPr lang="en-NZ" dirty="0">
                <a:latin typeface="Calibri" panose="020F0502020204030204" pitchFamily="34" charset="0"/>
                <a:ea typeface="Calibri" panose="020F0502020204030204" pitchFamily="34" charset="0"/>
                <a:cs typeface="Times New Roman" panose="02020603050405020304" pitchFamily="18" charset="0"/>
              </a:rPr>
              <a:t>Poll tax waived 1934 – but not repealed till 1944</a:t>
            </a:r>
          </a:p>
          <a:p>
            <a:r>
              <a:rPr lang="en-NZ" dirty="0">
                <a:latin typeface="Calibri" panose="020F0502020204030204" pitchFamily="34" charset="0"/>
                <a:ea typeface="Calibri" panose="020F0502020204030204" pitchFamily="34" charset="0"/>
                <a:cs typeface="Times New Roman" panose="02020603050405020304" pitchFamily="18" charset="0"/>
              </a:rPr>
              <a:t>1951 Government permitted the naturalisation of Chinese</a:t>
            </a:r>
          </a:p>
          <a:p>
            <a:r>
              <a:rPr lang="en-NZ" dirty="0">
                <a:latin typeface="Calibri" panose="020F0502020204030204" pitchFamily="34" charset="0"/>
                <a:ea typeface="Calibri" panose="020F0502020204030204" pitchFamily="34" charset="0"/>
                <a:cs typeface="Times New Roman" panose="02020603050405020304" pitchFamily="18" charset="0"/>
              </a:rPr>
              <a:t>2002 NZ Govt officially apologised to Chinese community</a:t>
            </a:r>
          </a:p>
          <a:p>
            <a:endParaRPr lang="en-NZ"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pic>
        <p:nvPicPr>
          <p:cNvPr id="4" name="Picture 3">
            <a:extLst>
              <a:ext uri="{FF2B5EF4-FFF2-40B4-BE49-F238E27FC236}">
                <a16:creationId xmlns:a16="http://schemas.microsoft.com/office/drawing/2014/main" id="{69A2F222-FE15-0D05-4DF3-F6B161370378}"/>
              </a:ext>
            </a:extLst>
          </p:cNvPr>
          <p:cNvPicPr>
            <a:picLocks noChangeAspect="1"/>
          </p:cNvPicPr>
          <p:nvPr/>
        </p:nvPicPr>
        <p:blipFill>
          <a:blip r:embed="rId3"/>
          <a:stretch>
            <a:fillRect/>
          </a:stretch>
        </p:blipFill>
        <p:spPr>
          <a:xfrm>
            <a:off x="7590936" y="2128907"/>
            <a:ext cx="3445714" cy="252398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5" name="Rectangle 4">
            <a:extLst>
              <a:ext uri="{FF2B5EF4-FFF2-40B4-BE49-F238E27FC236}">
                <a16:creationId xmlns:a16="http://schemas.microsoft.com/office/drawing/2014/main" id="{1AD394E6-3074-622D-0074-FC10F5B70341}"/>
              </a:ext>
            </a:extLst>
          </p:cNvPr>
          <p:cNvSpPr/>
          <p:nvPr/>
        </p:nvSpPr>
        <p:spPr>
          <a:xfrm>
            <a:off x="10135402" y="6054291"/>
            <a:ext cx="1973179" cy="7122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dirty="0"/>
              <a:t>Representation</a:t>
            </a:r>
          </a:p>
          <a:p>
            <a:pPr algn="ctr"/>
            <a:r>
              <a:rPr lang="en-NZ" dirty="0"/>
              <a:t>Suffrage</a:t>
            </a:r>
          </a:p>
        </p:txBody>
      </p:sp>
    </p:spTree>
    <p:extLst>
      <p:ext uri="{BB962C8B-B14F-4D97-AF65-F5344CB8AC3E}">
        <p14:creationId xmlns:p14="http://schemas.microsoft.com/office/powerpoint/2010/main" val="17660465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453A2-0DE4-CBCA-61D7-37B72D2A7705}"/>
              </a:ext>
            </a:extLst>
          </p:cNvPr>
          <p:cNvSpPr>
            <a:spLocks noGrp="1"/>
          </p:cNvSpPr>
          <p:nvPr>
            <p:ph type="title"/>
          </p:nvPr>
        </p:nvSpPr>
        <p:spPr>
          <a:xfrm>
            <a:off x="7962519" y="618518"/>
            <a:ext cx="3084891" cy="1478570"/>
          </a:xfrm>
        </p:spPr>
        <p:txBody>
          <a:bodyPr>
            <a:normAutofit/>
          </a:bodyPr>
          <a:lstStyle/>
          <a:p>
            <a:r>
              <a:rPr lang="en-NZ" sz="3200"/>
              <a:t>Make-it-16 campaign</a:t>
            </a:r>
          </a:p>
        </p:txBody>
      </p:sp>
      <p:pic>
        <p:nvPicPr>
          <p:cNvPr id="5" name="Picture 4">
            <a:extLst>
              <a:ext uri="{FF2B5EF4-FFF2-40B4-BE49-F238E27FC236}">
                <a16:creationId xmlns:a16="http://schemas.microsoft.com/office/drawing/2014/main" id="{3FB5BB18-45BA-75B2-4E5F-124469D8F72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97" y="10"/>
            <a:ext cx="7558541" cy="6857990"/>
          </a:xfrm>
          <a:prstGeom prst="rect">
            <a:avLst/>
          </a:prstGeom>
        </p:spPr>
      </p:pic>
      <p:sp>
        <p:nvSpPr>
          <p:cNvPr id="3" name="Content Placeholder 2">
            <a:extLst>
              <a:ext uri="{FF2B5EF4-FFF2-40B4-BE49-F238E27FC236}">
                <a16:creationId xmlns:a16="http://schemas.microsoft.com/office/drawing/2014/main" id="{3370FD46-0EAC-4750-B206-A3E63FB90BC9}"/>
              </a:ext>
            </a:extLst>
          </p:cNvPr>
          <p:cNvSpPr>
            <a:spLocks noGrp="1"/>
          </p:cNvSpPr>
          <p:nvPr>
            <p:ph idx="1"/>
          </p:nvPr>
        </p:nvSpPr>
        <p:spPr>
          <a:xfrm>
            <a:off x="7978395" y="2259806"/>
            <a:ext cx="3708780" cy="3541714"/>
          </a:xfrm>
        </p:spPr>
        <p:txBody>
          <a:bodyPr>
            <a:normAutofit/>
          </a:bodyPr>
          <a:lstStyle/>
          <a:p>
            <a:r>
              <a:rPr lang="en-NZ" sz="1800" dirty="0">
                <a:hlinkClick r:id="rId3"/>
              </a:rPr>
              <a:t>https://www.makeit16.org.nz/</a:t>
            </a:r>
          </a:p>
          <a:p>
            <a:r>
              <a:rPr lang="en-NZ" sz="1800" dirty="0">
                <a:hlinkClick r:id="rId3"/>
              </a:rPr>
              <a:t>https://nzhistory.govt.nz/te-akomanga/contexts-activities/should-voting-age-be-lowered-to-16</a:t>
            </a:r>
            <a:endParaRPr lang="en-NZ" sz="1800" dirty="0"/>
          </a:p>
          <a:p>
            <a:r>
              <a:rPr lang="en-NZ" sz="1800" dirty="0">
                <a:hlinkClick r:id="rId4"/>
              </a:rPr>
              <a:t>https://www.rnz.co.nz/national/programmes/the-house/audio/2018849880/make-it-16-gains-traction-at-youth-parliament</a:t>
            </a:r>
            <a:endParaRPr lang="en-NZ" sz="1800" dirty="0"/>
          </a:p>
          <a:p>
            <a:endParaRPr lang="en-NZ" sz="1800" dirty="0"/>
          </a:p>
          <a:p>
            <a:endParaRPr lang="en-NZ" sz="1800" b="1" dirty="0"/>
          </a:p>
          <a:p>
            <a:endParaRPr lang="en-NZ" sz="1800" dirty="0"/>
          </a:p>
        </p:txBody>
      </p:sp>
      <p:pic>
        <p:nvPicPr>
          <p:cNvPr id="6" name="Picture 5">
            <a:extLst>
              <a:ext uri="{FF2B5EF4-FFF2-40B4-BE49-F238E27FC236}">
                <a16:creationId xmlns:a16="http://schemas.microsoft.com/office/drawing/2014/main" id="{DB674B21-F191-B52F-53F5-283F591C96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60330" y="5623453"/>
            <a:ext cx="2837934" cy="1234547"/>
          </a:xfrm>
          <a:prstGeom prst="rect">
            <a:avLst/>
          </a:prstGeom>
        </p:spPr>
      </p:pic>
      <p:sp>
        <p:nvSpPr>
          <p:cNvPr id="4" name="Rectangle 3">
            <a:extLst>
              <a:ext uri="{FF2B5EF4-FFF2-40B4-BE49-F238E27FC236}">
                <a16:creationId xmlns:a16="http://schemas.microsoft.com/office/drawing/2014/main" id="{F93F8DD0-5DC2-6434-8106-1B3D872DEB03}"/>
              </a:ext>
            </a:extLst>
          </p:cNvPr>
          <p:cNvSpPr/>
          <p:nvPr/>
        </p:nvSpPr>
        <p:spPr>
          <a:xfrm>
            <a:off x="393736" y="6044666"/>
            <a:ext cx="1973179" cy="7122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dirty="0"/>
              <a:t>Representation</a:t>
            </a:r>
          </a:p>
          <a:p>
            <a:pPr algn="ctr"/>
            <a:r>
              <a:rPr lang="en-NZ" dirty="0"/>
              <a:t>Suffrage</a:t>
            </a:r>
          </a:p>
        </p:txBody>
      </p:sp>
    </p:spTree>
    <p:extLst>
      <p:ext uri="{BB962C8B-B14F-4D97-AF65-F5344CB8AC3E}">
        <p14:creationId xmlns:p14="http://schemas.microsoft.com/office/powerpoint/2010/main" val="18684225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ECCF5-671E-758F-111A-D6CE790F16C2}"/>
              </a:ext>
            </a:extLst>
          </p:cNvPr>
          <p:cNvSpPr>
            <a:spLocks noGrp="1"/>
          </p:cNvSpPr>
          <p:nvPr>
            <p:ph type="title"/>
          </p:nvPr>
        </p:nvSpPr>
        <p:spPr/>
        <p:txBody>
          <a:bodyPr/>
          <a:lstStyle/>
          <a:p>
            <a:r>
              <a:rPr lang="en-NZ" dirty="0"/>
              <a:t>Make-it-16 campaign</a:t>
            </a:r>
          </a:p>
        </p:txBody>
      </p:sp>
      <p:sp>
        <p:nvSpPr>
          <p:cNvPr id="3" name="Content Placeholder 2">
            <a:extLst>
              <a:ext uri="{FF2B5EF4-FFF2-40B4-BE49-F238E27FC236}">
                <a16:creationId xmlns:a16="http://schemas.microsoft.com/office/drawing/2014/main" id="{FE074780-BF03-59F1-4021-E11CBAB20279}"/>
              </a:ext>
            </a:extLst>
          </p:cNvPr>
          <p:cNvSpPr>
            <a:spLocks noGrp="1"/>
          </p:cNvSpPr>
          <p:nvPr>
            <p:ph idx="1"/>
          </p:nvPr>
        </p:nvSpPr>
        <p:spPr/>
        <p:txBody>
          <a:bodyPr>
            <a:normAutofit lnSpcReduction="10000"/>
          </a:bodyPr>
          <a:lstStyle/>
          <a:p>
            <a:r>
              <a:rPr lang="en-US" dirty="0"/>
              <a:t>Make it 16 was founded out of the 2019 Youth Parliament where it received support from across the house.</a:t>
            </a:r>
          </a:p>
          <a:p>
            <a:r>
              <a:rPr lang="en-US" dirty="0"/>
              <a:t>2020 High Court case – argued law was discriminatory based on age under Bill of Rights – not upheld (found it was discrimination but agreed with </a:t>
            </a:r>
            <a:r>
              <a:rPr lang="en-NZ" dirty="0"/>
              <a:t>Attorney-General that it </a:t>
            </a:r>
            <a:r>
              <a:rPr lang="en-US" dirty="0"/>
              <a:t>was justified)</a:t>
            </a:r>
          </a:p>
          <a:p>
            <a:r>
              <a:rPr lang="en-US" dirty="0"/>
              <a:t>August 2021 Court of Appeal case – not upheld</a:t>
            </a:r>
            <a:endParaRPr lang="en-NZ" dirty="0"/>
          </a:p>
          <a:p>
            <a:r>
              <a:rPr lang="en-US" dirty="0"/>
              <a:t>June 2022 </a:t>
            </a:r>
            <a:r>
              <a:rPr lang="en-US" dirty="0" err="1"/>
              <a:t>Ghahraman’s</a:t>
            </a:r>
            <a:r>
              <a:rPr lang="en-US" dirty="0"/>
              <a:t> Member's Bill, the </a:t>
            </a:r>
            <a:r>
              <a:rPr lang="en-US" dirty="0">
                <a:hlinkClick r:id="rId3"/>
              </a:rPr>
              <a:t>Electoral (Strengthening Democracy) Amendment Bill</a:t>
            </a:r>
            <a:r>
              <a:rPr lang="en-US" dirty="0"/>
              <a:t> drawn from the biscuit tin and set for consideration by MPs.</a:t>
            </a:r>
          </a:p>
          <a:p>
            <a:r>
              <a:rPr lang="en-US" dirty="0"/>
              <a:t>Local Government NZ </a:t>
            </a:r>
            <a:r>
              <a:rPr lang="en-NZ" dirty="0"/>
              <a:t>trialled a Youth Vote experience as part of elections September 2022</a:t>
            </a:r>
          </a:p>
          <a:p>
            <a:r>
              <a:rPr lang="en-NZ" dirty="0"/>
              <a:t>August 2023 First part of Voting Age Bill passed in Parliament to allow 16-17 year olds to vote</a:t>
            </a:r>
          </a:p>
          <a:p>
            <a:r>
              <a:rPr lang="en-NZ" dirty="0"/>
              <a:t>2024 Withdrawal of Voting Age Bill.</a:t>
            </a:r>
          </a:p>
          <a:p>
            <a:endParaRPr lang="en-US" dirty="0"/>
          </a:p>
        </p:txBody>
      </p:sp>
    </p:spTree>
    <p:extLst>
      <p:ext uri="{BB962C8B-B14F-4D97-AF65-F5344CB8AC3E}">
        <p14:creationId xmlns:p14="http://schemas.microsoft.com/office/powerpoint/2010/main" val="4137849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5B8A5-AE18-450D-8914-4A9B523345D8}"/>
              </a:ext>
            </a:extLst>
          </p:cNvPr>
          <p:cNvSpPr>
            <a:spLocks noGrp="1"/>
          </p:cNvSpPr>
          <p:nvPr>
            <p:ph type="title"/>
          </p:nvPr>
        </p:nvSpPr>
        <p:spPr>
          <a:xfrm>
            <a:off x="1143001" y="107277"/>
            <a:ext cx="9905998" cy="1478570"/>
          </a:xfrm>
        </p:spPr>
        <p:txBody>
          <a:bodyPr>
            <a:normAutofit/>
          </a:bodyPr>
          <a:lstStyle/>
          <a:p>
            <a:r>
              <a:rPr lang="en-NZ" dirty="0"/>
              <a:t>Multiple perspectives about voting at 16</a:t>
            </a:r>
          </a:p>
        </p:txBody>
      </p:sp>
      <p:sp>
        <p:nvSpPr>
          <p:cNvPr id="7" name="TextBox 6">
            <a:extLst>
              <a:ext uri="{FF2B5EF4-FFF2-40B4-BE49-F238E27FC236}">
                <a16:creationId xmlns:a16="http://schemas.microsoft.com/office/drawing/2014/main" id="{FC3949D7-448F-469E-92DF-C0DD6F998D50}"/>
              </a:ext>
            </a:extLst>
          </p:cNvPr>
          <p:cNvSpPr txBox="1"/>
          <p:nvPr/>
        </p:nvSpPr>
        <p:spPr>
          <a:xfrm>
            <a:off x="947380" y="6381391"/>
            <a:ext cx="10475542" cy="369332"/>
          </a:xfrm>
          <a:prstGeom prst="rect">
            <a:avLst/>
          </a:prstGeom>
          <a:noFill/>
        </p:spPr>
        <p:txBody>
          <a:bodyPr wrap="square" rtlCol="0">
            <a:spAutoFit/>
          </a:bodyPr>
          <a:lstStyle/>
          <a:p>
            <a:r>
              <a:rPr lang="en-NZ" dirty="0"/>
              <a:t>Using a jigsaw group approach, establish the interest and reasons of each of these stakeholders</a:t>
            </a:r>
          </a:p>
        </p:txBody>
      </p:sp>
      <p:graphicFrame>
        <p:nvGraphicFramePr>
          <p:cNvPr id="8" name="Table 8">
            <a:extLst>
              <a:ext uri="{FF2B5EF4-FFF2-40B4-BE49-F238E27FC236}">
                <a16:creationId xmlns:a16="http://schemas.microsoft.com/office/drawing/2014/main" id="{BDDB99BF-206F-75C5-493E-624F273B7355}"/>
              </a:ext>
            </a:extLst>
          </p:cNvPr>
          <p:cNvGraphicFramePr>
            <a:graphicFrameLocks noGrp="1"/>
          </p:cNvGraphicFramePr>
          <p:nvPr>
            <p:ph idx="1"/>
          </p:nvPr>
        </p:nvGraphicFramePr>
        <p:xfrm>
          <a:off x="673239" y="1209666"/>
          <a:ext cx="11242052" cy="5217160"/>
        </p:xfrm>
        <a:graphic>
          <a:graphicData uri="http://schemas.openxmlformats.org/drawingml/2006/table">
            <a:tbl>
              <a:tblPr firstRow="1" bandRow="1">
                <a:tableStyleId>{5C22544A-7EE6-4342-B048-85BDC9FD1C3A}</a:tableStyleId>
              </a:tblPr>
              <a:tblGrid>
                <a:gridCol w="2401701">
                  <a:extLst>
                    <a:ext uri="{9D8B030D-6E8A-4147-A177-3AD203B41FA5}">
                      <a16:colId xmlns:a16="http://schemas.microsoft.com/office/drawing/2014/main" val="2753946792"/>
                    </a:ext>
                  </a:extLst>
                </a:gridCol>
                <a:gridCol w="2662669">
                  <a:extLst>
                    <a:ext uri="{9D8B030D-6E8A-4147-A177-3AD203B41FA5}">
                      <a16:colId xmlns:a16="http://schemas.microsoft.com/office/drawing/2014/main" val="2358124930"/>
                    </a:ext>
                  </a:extLst>
                </a:gridCol>
                <a:gridCol w="6177682">
                  <a:extLst>
                    <a:ext uri="{9D8B030D-6E8A-4147-A177-3AD203B41FA5}">
                      <a16:colId xmlns:a16="http://schemas.microsoft.com/office/drawing/2014/main" val="2959607850"/>
                    </a:ext>
                  </a:extLst>
                </a:gridCol>
              </a:tblGrid>
              <a:tr h="370840">
                <a:tc>
                  <a:txBody>
                    <a:bodyPr/>
                    <a:lstStyle/>
                    <a:p>
                      <a:r>
                        <a:rPr lang="en-NZ" dirty="0"/>
                        <a:t>Group</a:t>
                      </a:r>
                    </a:p>
                  </a:txBody>
                  <a:tcPr/>
                </a:tc>
                <a:tc>
                  <a:txBody>
                    <a:bodyPr/>
                    <a:lstStyle/>
                    <a:p>
                      <a:r>
                        <a:rPr lang="en-NZ" dirty="0"/>
                        <a:t>Position</a:t>
                      </a:r>
                    </a:p>
                  </a:txBody>
                  <a:tcPr/>
                </a:tc>
                <a:tc>
                  <a:txBody>
                    <a:bodyPr/>
                    <a:lstStyle/>
                    <a:p>
                      <a:r>
                        <a:rPr lang="en-NZ" dirty="0"/>
                        <a:t>Reason</a:t>
                      </a:r>
                    </a:p>
                  </a:txBody>
                  <a:tcPr/>
                </a:tc>
                <a:extLst>
                  <a:ext uri="{0D108BD9-81ED-4DB2-BD59-A6C34878D82A}">
                    <a16:rowId xmlns:a16="http://schemas.microsoft.com/office/drawing/2014/main" val="558472541"/>
                  </a:ext>
                </a:extLst>
              </a:tr>
              <a:tr h="370840">
                <a:tc>
                  <a:txBody>
                    <a:bodyPr/>
                    <a:lstStyle/>
                    <a:p>
                      <a:r>
                        <a:rPr lang="en-NZ" dirty="0"/>
                        <a:t>Make-it-16</a:t>
                      </a:r>
                    </a:p>
                  </a:txBody>
                  <a:tcPr/>
                </a:tc>
                <a:tc>
                  <a:txBody>
                    <a:bodyPr/>
                    <a:lstStyle/>
                    <a:p>
                      <a:r>
                        <a:rPr lang="en-NZ" dirty="0"/>
                        <a:t>Pro 16 and 17 year olds voting</a:t>
                      </a:r>
                    </a:p>
                  </a:txBody>
                  <a:tcPr/>
                </a:tc>
                <a:tc>
                  <a:txBody>
                    <a:bodyPr/>
                    <a:lstStyle/>
                    <a:p>
                      <a:r>
                        <a:rPr lang="en-US" sz="1800" b="0" i="0" kern="1200" dirty="0">
                          <a:solidFill>
                            <a:schemeClr val="dk1"/>
                          </a:solidFill>
                          <a:effectLst/>
                          <a:latin typeface="+mn-lt"/>
                          <a:ea typeface="+mn-ea"/>
                          <a:cs typeface="+mn-cs"/>
                        </a:rPr>
                        <a:t>The current voting age of 18 is unjustified age discrimination and that the High Court should declare it inconsistent with the Bill of Rights Act. "For us we just really want to see 16 and 17-year-olds have a voice in democracy and it's a human rights issue and that's not something we can just give up,"  -Rennie</a:t>
                      </a:r>
                      <a:endParaRPr lang="en-NZ" dirty="0"/>
                    </a:p>
                  </a:txBody>
                  <a:tcPr/>
                </a:tc>
                <a:extLst>
                  <a:ext uri="{0D108BD9-81ED-4DB2-BD59-A6C34878D82A}">
                    <a16:rowId xmlns:a16="http://schemas.microsoft.com/office/drawing/2014/main" val="291942916"/>
                  </a:ext>
                </a:extLst>
              </a:tr>
              <a:tr h="370840">
                <a:tc>
                  <a:txBody>
                    <a:bodyPr/>
                    <a:lstStyle/>
                    <a:p>
                      <a:r>
                        <a:rPr lang="en-NZ" dirty="0"/>
                        <a:t>Green Party</a:t>
                      </a:r>
                    </a:p>
                  </a:txBody>
                  <a:tcPr/>
                </a:tc>
                <a:tc>
                  <a:txBody>
                    <a:bodyPr/>
                    <a:lstStyle/>
                    <a:p>
                      <a:r>
                        <a:rPr lang="en-NZ" dirty="0"/>
                        <a:t>Pro 16 year olds voting</a:t>
                      </a:r>
                    </a:p>
                  </a:txBody>
                  <a:tcPr/>
                </a:tc>
                <a:tc>
                  <a:txBody>
                    <a:bodyPr/>
                    <a:lstStyle/>
                    <a:p>
                      <a:r>
                        <a:rPr lang="en-US" sz="1800" b="0" i="0" kern="1200" dirty="0">
                          <a:solidFill>
                            <a:schemeClr val="dk1"/>
                          </a:solidFill>
                          <a:effectLst/>
                          <a:latin typeface="+mn-lt"/>
                          <a:ea typeface="+mn-ea"/>
                          <a:cs typeface="+mn-cs"/>
                        </a:rPr>
                        <a:t>MP, </a:t>
                      </a:r>
                      <a:r>
                        <a:rPr lang="en-US" sz="1800" b="0" i="0" kern="1200" dirty="0" err="1">
                          <a:solidFill>
                            <a:schemeClr val="dk1"/>
                          </a:solidFill>
                          <a:effectLst/>
                          <a:latin typeface="+mn-lt"/>
                          <a:ea typeface="+mn-ea"/>
                          <a:cs typeface="+mn-cs"/>
                        </a:rPr>
                        <a:t>Golriz</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Ghahraman</a:t>
                      </a:r>
                      <a:r>
                        <a:rPr lang="en-US" sz="1800" b="0" i="0" kern="1200" dirty="0">
                          <a:solidFill>
                            <a:schemeClr val="dk1"/>
                          </a:solidFill>
                          <a:effectLst/>
                          <a:latin typeface="+mn-lt"/>
                          <a:ea typeface="+mn-ea"/>
                          <a:cs typeface="+mn-cs"/>
                        </a:rPr>
                        <a:t>, expressed her support for a lower voting age by proposing a member’s bill on electoral reform. </a:t>
                      </a:r>
                      <a:endParaRPr lang="en-NZ" dirty="0"/>
                    </a:p>
                  </a:txBody>
                  <a:tcPr/>
                </a:tc>
                <a:extLst>
                  <a:ext uri="{0D108BD9-81ED-4DB2-BD59-A6C34878D82A}">
                    <a16:rowId xmlns:a16="http://schemas.microsoft.com/office/drawing/2014/main" val="4243522725"/>
                  </a:ext>
                </a:extLst>
              </a:tr>
              <a:tr h="370840">
                <a:tc>
                  <a:txBody>
                    <a:bodyPr/>
                    <a:lstStyle/>
                    <a:p>
                      <a:r>
                        <a:rPr lang="en-NZ" dirty="0"/>
                        <a:t>Labour Party</a:t>
                      </a:r>
                    </a:p>
                  </a:txBody>
                  <a:tcPr/>
                </a:tc>
                <a:tc>
                  <a:txBody>
                    <a:bodyPr/>
                    <a:lstStyle/>
                    <a:p>
                      <a:r>
                        <a:rPr lang="en-NZ" dirty="0"/>
                        <a:t>Uncommitted  - Ardern declined to give position</a:t>
                      </a:r>
                    </a:p>
                  </a:txBody>
                  <a:tcPr/>
                </a:tc>
                <a:tc>
                  <a:txBody>
                    <a:bodyPr/>
                    <a:lstStyle/>
                    <a:p>
                      <a:r>
                        <a:rPr lang="en-US" sz="1800" b="0" i="0" kern="1200" dirty="0">
                          <a:solidFill>
                            <a:schemeClr val="dk1"/>
                          </a:solidFill>
                          <a:effectLst/>
                          <a:latin typeface="+mn-lt"/>
                          <a:ea typeface="+mn-ea"/>
                          <a:cs typeface="+mn-cs"/>
                        </a:rPr>
                        <a:t>"I wouldn't rule it out in the future but let's get civics right first, let's support our young people to learn about politics"</a:t>
                      </a:r>
                      <a:endParaRPr lang="en-NZ" dirty="0"/>
                    </a:p>
                  </a:txBody>
                  <a:tcPr/>
                </a:tc>
                <a:extLst>
                  <a:ext uri="{0D108BD9-81ED-4DB2-BD59-A6C34878D82A}">
                    <a16:rowId xmlns:a16="http://schemas.microsoft.com/office/drawing/2014/main" val="2971552113"/>
                  </a:ext>
                </a:extLst>
              </a:tr>
              <a:tr h="370840">
                <a:tc>
                  <a:txBody>
                    <a:bodyPr/>
                    <a:lstStyle/>
                    <a:p>
                      <a:r>
                        <a:rPr lang="en-NZ" dirty="0">
                          <a:solidFill>
                            <a:schemeClr val="bg1"/>
                          </a:solidFill>
                          <a:hlinkClick r:id="rId3">
                            <a:extLst>
                              <a:ext uri="{A12FA001-AC4F-418D-AE19-62706E023703}">
                                <ahyp:hlinkClr xmlns:ahyp="http://schemas.microsoft.com/office/drawing/2018/hyperlinkcolor" val="tx"/>
                              </a:ext>
                            </a:extLst>
                          </a:hlinkClick>
                        </a:rPr>
                        <a:t>Children’s commissioner Andrew Becroft (2018)</a:t>
                      </a:r>
                      <a:endParaRPr lang="en-NZ" dirty="0">
                        <a:solidFill>
                          <a:schemeClr val="bg1"/>
                        </a:solidFill>
                      </a:endParaRPr>
                    </a:p>
                  </a:txBody>
                  <a:tcPr/>
                </a:tc>
                <a:tc>
                  <a:txBody>
                    <a:bodyPr/>
                    <a:lstStyle/>
                    <a:p>
                      <a:r>
                        <a:rPr lang="en-NZ" dirty="0"/>
                        <a:t>Calls for a genuine discussion</a:t>
                      </a:r>
                    </a:p>
                  </a:txBody>
                  <a:tcPr/>
                </a:tc>
                <a:tc>
                  <a:txBody>
                    <a:bodyPr/>
                    <a:lstStyle/>
                    <a:p>
                      <a:r>
                        <a:rPr lang="en-US" sz="1800" b="0" i="0" kern="1200" dirty="0">
                          <a:solidFill>
                            <a:schemeClr val="dk1"/>
                          </a:solidFill>
                          <a:effectLst/>
                          <a:latin typeface="+mn-lt"/>
                          <a:ea typeface="+mn-ea"/>
                          <a:cs typeface="+mn-cs"/>
                        </a:rPr>
                        <a:t>"If they voted and had a lobby, I'm quite convinced that our policy for under 18-year-olds would significantly improve.” </a:t>
                      </a:r>
                      <a:endParaRPr lang="en-NZ" dirty="0"/>
                    </a:p>
                  </a:txBody>
                  <a:tcPr/>
                </a:tc>
                <a:extLst>
                  <a:ext uri="{0D108BD9-81ED-4DB2-BD59-A6C34878D82A}">
                    <a16:rowId xmlns:a16="http://schemas.microsoft.com/office/drawing/2014/main" val="3025706247"/>
                  </a:ext>
                </a:extLst>
              </a:tr>
              <a:tr h="370840">
                <a:tc>
                  <a:txBody>
                    <a:bodyPr/>
                    <a:lstStyle/>
                    <a:p>
                      <a:r>
                        <a:rPr lang="en-NZ" dirty="0">
                          <a:solidFill>
                            <a:schemeClr val="bg1"/>
                          </a:solidFill>
                        </a:rPr>
                        <a:t>National Party – Nicola Willis</a:t>
                      </a:r>
                    </a:p>
                  </a:txBody>
                  <a:tcPr/>
                </a:tc>
                <a:tc>
                  <a:txBody>
                    <a:bodyPr/>
                    <a:lstStyle/>
                    <a:p>
                      <a:r>
                        <a:rPr lang="en-NZ" dirty="0"/>
                        <a:t>Against</a:t>
                      </a:r>
                    </a:p>
                  </a:txBody>
                  <a:tcPr/>
                </a:tc>
                <a:tc>
                  <a:txBody>
                    <a:bodyPr/>
                    <a:lstStyle/>
                    <a:p>
                      <a:r>
                        <a:rPr lang="en-US" sz="1800" b="0" i="0" kern="1200" dirty="0">
                          <a:solidFill>
                            <a:schemeClr val="dk1"/>
                          </a:solidFill>
                          <a:effectLst/>
                          <a:latin typeface="+mn-lt"/>
                          <a:ea typeface="+mn-ea"/>
                          <a:cs typeface="+mn-cs"/>
                        </a:rPr>
                        <a:t>It's widely accepted 18 is the age of adulthood.</a:t>
                      </a:r>
                    </a:p>
                    <a:p>
                      <a:r>
                        <a:rPr lang="en-US" sz="1800" b="0" i="0" kern="1200" dirty="0">
                          <a:solidFill>
                            <a:schemeClr val="dk1"/>
                          </a:solidFill>
                          <a:effectLst/>
                          <a:latin typeface="+mn-lt"/>
                          <a:ea typeface="+mn-ea"/>
                          <a:cs typeface="+mn-cs"/>
                        </a:rPr>
                        <a:t>"Voting is a wonderful responsibility and it's a rite of passage but I think we've got it about right having it at 18.“16-year-olds would be ‘potentially vulnerable to parental coercion.’</a:t>
                      </a:r>
                    </a:p>
                  </a:txBody>
                  <a:tcPr/>
                </a:tc>
                <a:extLst>
                  <a:ext uri="{0D108BD9-81ED-4DB2-BD59-A6C34878D82A}">
                    <a16:rowId xmlns:a16="http://schemas.microsoft.com/office/drawing/2014/main" val="2506143182"/>
                  </a:ext>
                </a:extLst>
              </a:tr>
            </a:tbl>
          </a:graphicData>
        </a:graphic>
      </p:graphicFrame>
    </p:spTree>
    <p:extLst>
      <p:ext uri="{BB962C8B-B14F-4D97-AF65-F5344CB8AC3E}">
        <p14:creationId xmlns:p14="http://schemas.microsoft.com/office/powerpoint/2010/main" val="3753040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7C33D-1735-381F-6970-80BD23797B66}"/>
              </a:ext>
            </a:extLst>
          </p:cNvPr>
          <p:cNvSpPr>
            <a:spLocks noGrp="1"/>
          </p:cNvSpPr>
          <p:nvPr>
            <p:ph type="title"/>
          </p:nvPr>
        </p:nvSpPr>
        <p:spPr>
          <a:xfrm>
            <a:off x="608798" y="223788"/>
            <a:ext cx="10131425" cy="1455738"/>
          </a:xfrm>
        </p:spPr>
        <p:txBody>
          <a:bodyPr/>
          <a:lstStyle/>
          <a:p>
            <a:r>
              <a:rPr lang="en-NZ" dirty="0"/>
              <a:t>Student work – survey of 5 people’s opinions on 16 and 17 year olds voting</a:t>
            </a:r>
          </a:p>
        </p:txBody>
      </p:sp>
      <p:graphicFrame>
        <p:nvGraphicFramePr>
          <p:cNvPr id="8" name="Table 7">
            <a:extLst>
              <a:ext uri="{FF2B5EF4-FFF2-40B4-BE49-F238E27FC236}">
                <a16:creationId xmlns:a16="http://schemas.microsoft.com/office/drawing/2014/main" id="{6B3F5EB7-87A3-305A-36B5-8447A658D31A}"/>
              </a:ext>
            </a:extLst>
          </p:cNvPr>
          <p:cNvGraphicFramePr>
            <a:graphicFrameLocks noGrp="1"/>
          </p:cNvGraphicFramePr>
          <p:nvPr>
            <p:extLst>
              <p:ext uri="{D42A27DB-BD31-4B8C-83A1-F6EECF244321}">
                <p14:modId xmlns:p14="http://schemas.microsoft.com/office/powerpoint/2010/main" val="641316818"/>
              </p:ext>
            </p:extLst>
          </p:nvPr>
        </p:nvGraphicFramePr>
        <p:xfrm>
          <a:off x="1081134" y="1679526"/>
          <a:ext cx="8731045" cy="4677982"/>
        </p:xfrm>
        <a:graphic>
          <a:graphicData uri="http://schemas.openxmlformats.org/drawingml/2006/table">
            <a:tbl>
              <a:tblPr firstRow="1" firstCol="1" bandRow="1">
                <a:tableStyleId>{5C22544A-7EE6-4342-B048-85BDC9FD1C3A}</a:tableStyleId>
              </a:tblPr>
              <a:tblGrid>
                <a:gridCol w="6027174">
                  <a:extLst>
                    <a:ext uri="{9D8B030D-6E8A-4147-A177-3AD203B41FA5}">
                      <a16:colId xmlns:a16="http://schemas.microsoft.com/office/drawing/2014/main" val="3601850288"/>
                    </a:ext>
                  </a:extLst>
                </a:gridCol>
                <a:gridCol w="2703871">
                  <a:extLst>
                    <a:ext uri="{9D8B030D-6E8A-4147-A177-3AD203B41FA5}">
                      <a16:colId xmlns:a16="http://schemas.microsoft.com/office/drawing/2014/main" val="839772454"/>
                    </a:ext>
                  </a:extLst>
                </a:gridCol>
              </a:tblGrid>
              <a:tr h="187277">
                <a:tc>
                  <a:txBody>
                    <a:bodyPr/>
                    <a:lstStyle/>
                    <a:p>
                      <a:pPr>
                        <a:lnSpc>
                          <a:spcPct val="107000"/>
                        </a:lnSpc>
                        <a:spcAft>
                          <a:spcPts val="800"/>
                        </a:spcAft>
                      </a:pPr>
                      <a:r>
                        <a:rPr lang="en-NZ" sz="2000" kern="100">
                          <a:effectLst/>
                        </a:rPr>
                        <a:t>Student A Individual – Position - Reason</a:t>
                      </a:r>
                      <a:endParaRPr lang="en-NZ"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58865" marR="58865" marT="0" marB="0"/>
                </a:tc>
                <a:tc>
                  <a:txBody>
                    <a:bodyPr/>
                    <a:lstStyle/>
                    <a:p>
                      <a:pPr>
                        <a:lnSpc>
                          <a:spcPct val="107000"/>
                        </a:lnSpc>
                        <a:spcAft>
                          <a:spcPts val="800"/>
                        </a:spcAft>
                      </a:pPr>
                      <a:r>
                        <a:rPr lang="en-NZ" sz="2000" kern="100" dirty="0">
                          <a:effectLst/>
                        </a:rPr>
                        <a:t>Assessment</a:t>
                      </a:r>
                      <a:endParaRPr lang="en-NZ"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8865" marR="58865" marT="0" marB="0"/>
                </a:tc>
                <a:extLst>
                  <a:ext uri="{0D108BD9-81ED-4DB2-BD59-A6C34878D82A}">
                    <a16:rowId xmlns:a16="http://schemas.microsoft.com/office/drawing/2014/main" val="874821810"/>
                  </a:ext>
                </a:extLst>
              </a:tr>
              <a:tr h="1486605">
                <a:tc>
                  <a:txBody>
                    <a:bodyPr/>
                    <a:lstStyle/>
                    <a:p>
                      <a:pPr>
                        <a:lnSpc>
                          <a:spcPct val="107000"/>
                        </a:lnSpc>
                        <a:spcAft>
                          <a:spcPts val="800"/>
                        </a:spcAft>
                      </a:pPr>
                      <a:r>
                        <a:rPr lang="en-NZ" sz="1600" kern="100" dirty="0">
                          <a:solidFill>
                            <a:schemeClr val="bg1"/>
                          </a:solidFill>
                          <a:effectLst/>
                        </a:rPr>
                        <a:t>Mum – Against – </a:t>
                      </a:r>
                      <a:r>
                        <a:rPr lang="en-NZ" sz="1600" b="0" kern="100" dirty="0">
                          <a:solidFill>
                            <a:schemeClr val="bg1"/>
                          </a:solidFill>
                          <a:effectLst/>
                        </a:rPr>
                        <a:t>Not all 16 year olds understand the decision they are making when it comes to voting. They could be influenced by </a:t>
                      </a:r>
                      <a:r>
                        <a:rPr lang="en-NZ" sz="1600" b="0" kern="100" dirty="0">
                          <a:solidFill>
                            <a:schemeClr val="bg1"/>
                          </a:solidFill>
                          <a:effectLst/>
                          <a:highlight>
                            <a:srgbClr val="00FFFF"/>
                          </a:highlight>
                        </a:rPr>
                        <a:t>there</a:t>
                      </a:r>
                      <a:r>
                        <a:rPr lang="en-NZ" sz="1600" b="0" kern="100" dirty="0">
                          <a:solidFill>
                            <a:schemeClr val="bg1"/>
                          </a:solidFill>
                          <a:effectLst/>
                        </a:rPr>
                        <a:t> friend</a:t>
                      </a:r>
                      <a:r>
                        <a:rPr lang="en-NZ" sz="1600" b="0" kern="100" dirty="0">
                          <a:solidFill>
                            <a:schemeClr val="bg1"/>
                          </a:solidFill>
                          <a:effectLst/>
                          <a:highlight>
                            <a:srgbClr val="00FFFF"/>
                          </a:highlight>
                        </a:rPr>
                        <a:t>s</a:t>
                      </a:r>
                      <a:r>
                        <a:rPr lang="en-NZ" sz="1600" b="0" kern="100" dirty="0">
                          <a:solidFill>
                            <a:schemeClr val="bg1"/>
                          </a:solidFill>
                          <a:effectLst/>
                        </a:rPr>
                        <a:t> vote, 16 year olds might not take it seriously. </a:t>
                      </a:r>
                    </a:p>
                    <a:p>
                      <a:pPr>
                        <a:lnSpc>
                          <a:spcPct val="107000"/>
                        </a:lnSpc>
                        <a:spcAft>
                          <a:spcPts val="800"/>
                        </a:spcAft>
                      </a:pPr>
                      <a:r>
                        <a:rPr lang="en-NZ" sz="1600" kern="100" dirty="0">
                          <a:solidFill>
                            <a:schemeClr val="bg1"/>
                          </a:solidFill>
                          <a:effectLst/>
                        </a:rPr>
                        <a:t>Tania – Against – </a:t>
                      </a:r>
                      <a:r>
                        <a:rPr lang="en-NZ" sz="1600" b="0" kern="100" dirty="0">
                          <a:solidFill>
                            <a:schemeClr val="bg1"/>
                          </a:solidFill>
                          <a:effectLst/>
                        </a:rPr>
                        <a:t>not enough life experience. </a:t>
                      </a:r>
                    </a:p>
                    <a:p>
                      <a:pPr>
                        <a:lnSpc>
                          <a:spcPct val="107000"/>
                        </a:lnSpc>
                        <a:spcAft>
                          <a:spcPts val="800"/>
                        </a:spcAft>
                      </a:pPr>
                      <a:r>
                        <a:rPr lang="en-NZ" sz="1600" kern="100" dirty="0">
                          <a:solidFill>
                            <a:schemeClr val="bg1"/>
                          </a:solidFill>
                          <a:effectLst/>
                        </a:rPr>
                        <a:t>Uncle Laurie – Neutral – </a:t>
                      </a:r>
                      <a:r>
                        <a:rPr lang="en-NZ" sz="1600" b="0" kern="100" dirty="0">
                          <a:solidFill>
                            <a:schemeClr val="bg1"/>
                          </a:solidFill>
                          <a:effectLst/>
                        </a:rPr>
                        <a:t>Not mature enough.</a:t>
                      </a:r>
                    </a:p>
                    <a:p>
                      <a:pPr>
                        <a:lnSpc>
                          <a:spcPct val="107000"/>
                        </a:lnSpc>
                        <a:spcAft>
                          <a:spcPts val="800"/>
                        </a:spcAft>
                      </a:pPr>
                      <a:r>
                        <a:rPr lang="en-NZ" sz="1600" kern="100" dirty="0">
                          <a:solidFill>
                            <a:schemeClr val="bg1"/>
                          </a:solidFill>
                          <a:effectLst/>
                        </a:rPr>
                        <a:t>Zoe – For it – </a:t>
                      </a:r>
                      <a:r>
                        <a:rPr lang="en-NZ" sz="1600" b="0" kern="100" dirty="0">
                          <a:solidFill>
                            <a:schemeClr val="bg1"/>
                          </a:solidFill>
                          <a:effectLst/>
                        </a:rPr>
                        <a:t>when </a:t>
                      </a:r>
                      <a:r>
                        <a:rPr lang="en-NZ" sz="1600" b="0" kern="100" dirty="0">
                          <a:solidFill>
                            <a:schemeClr val="bg1"/>
                          </a:solidFill>
                          <a:effectLst/>
                          <a:highlight>
                            <a:srgbClr val="00FFFF"/>
                          </a:highlight>
                        </a:rPr>
                        <a:t>your</a:t>
                      </a:r>
                      <a:r>
                        <a:rPr lang="en-NZ" sz="1600" b="0" kern="100" dirty="0">
                          <a:solidFill>
                            <a:schemeClr val="bg1"/>
                          </a:solidFill>
                          <a:effectLst/>
                        </a:rPr>
                        <a:t> 16 you can drive, leave home, leave school, work full time</a:t>
                      </a:r>
                      <a:r>
                        <a:rPr lang="en-NZ" sz="1600" kern="100" dirty="0">
                          <a:solidFill>
                            <a:schemeClr val="bg1"/>
                          </a:solidFill>
                          <a:effectLst/>
                        </a:rPr>
                        <a:t>.</a:t>
                      </a:r>
                      <a:endParaRPr lang="en-NZ"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865" marR="58865" marT="0" marB="0"/>
                </a:tc>
                <a:tc rowSpan="2">
                  <a:txBody>
                    <a:bodyPr/>
                    <a:lstStyle/>
                    <a:p>
                      <a:pPr>
                        <a:lnSpc>
                          <a:spcPct val="107000"/>
                        </a:lnSpc>
                        <a:spcAft>
                          <a:spcPts val="800"/>
                        </a:spcAft>
                      </a:pPr>
                      <a:r>
                        <a:rPr lang="en-NZ" sz="1600" b="1" kern="100" dirty="0">
                          <a:effectLst/>
                        </a:rPr>
                        <a:t>Thinking conceptually </a:t>
                      </a:r>
                      <a:r>
                        <a:rPr lang="en-NZ" sz="1600" kern="100" dirty="0">
                          <a:effectLst/>
                        </a:rPr>
                        <a:t>– some understandings of contested idea of the right to vote – lacks specific details, examples to show depth</a:t>
                      </a:r>
                    </a:p>
                    <a:p>
                      <a:pPr>
                        <a:lnSpc>
                          <a:spcPct val="107000"/>
                        </a:lnSpc>
                        <a:spcAft>
                          <a:spcPts val="800"/>
                        </a:spcAft>
                      </a:pPr>
                      <a:r>
                        <a:rPr lang="en-NZ" sz="1600" kern="100" dirty="0">
                          <a:effectLst/>
                        </a:rPr>
                        <a:t> </a:t>
                      </a:r>
                      <a:r>
                        <a:rPr lang="en-NZ" sz="1600" b="1" kern="100" dirty="0">
                          <a:effectLst/>
                        </a:rPr>
                        <a:t>Communicating ideas </a:t>
                      </a:r>
                      <a:r>
                        <a:rPr lang="en-NZ" sz="1600" kern="100" dirty="0">
                          <a:effectLst/>
                        </a:rPr>
                        <a:t>– Student A could accurately plot responses on a values continuum; Very weak evidence given for perspectives – not explored and not enough detail. </a:t>
                      </a:r>
                    </a:p>
                    <a:p>
                      <a:pPr>
                        <a:lnSpc>
                          <a:spcPct val="107000"/>
                        </a:lnSpc>
                        <a:spcAft>
                          <a:spcPts val="800"/>
                        </a:spcAft>
                      </a:pPr>
                      <a:r>
                        <a:rPr lang="en-NZ" sz="1600" kern="100" dirty="0">
                          <a:effectLst/>
                        </a:rPr>
                        <a:t> </a:t>
                      </a:r>
                      <a:r>
                        <a:rPr lang="en-NZ" sz="1600" b="1" kern="100" dirty="0">
                          <a:effectLst/>
                        </a:rPr>
                        <a:t>Literacy</a:t>
                      </a:r>
                      <a:r>
                        <a:rPr lang="en-NZ" sz="1600" kern="100" dirty="0">
                          <a:effectLst/>
                        </a:rPr>
                        <a:t> – simple errors in spelling, grammar and punctuation. Highlighted in </a:t>
                      </a:r>
                      <a:r>
                        <a:rPr lang="en-NZ" sz="1600" kern="100" dirty="0">
                          <a:effectLst/>
                          <a:highlight>
                            <a:srgbClr val="00FFFF"/>
                          </a:highlight>
                        </a:rPr>
                        <a:t>blue</a:t>
                      </a:r>
                      <a:r>
                        <a:rPr lang="en-NZ" sz="1600" kern="100" dirty="0">
                          <a:effectLst/>
                        </a:rPr>
                        <a:t>. </a:t>
                      </a:r>
                      <a:endParaRPr lang="en-NZ"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8865" marR="58865" marT="0" marB="0"/>
                </a:tc>
                <a:extLst>
                  <a:ext uri="{0D108BD9-81ED-4DB2-BD59-A6C34878D82A}">
                    <a16:rowId xmlns:a16="http://schemas.microsoft.com/office/drawing/2014/main" val="1432652646"/>
                  </a:ext>
                </a:extLst>
              </a:tr>
              <a:tr h="1975780">
                <a:tc>
                  <a:txBody>
                    <a:bodyPr/>
                    <a:lstStyle/>
                    <a:p>
                      <a:pPr>
                        <a:lnSpc>
                          <a:spcPct val="107000"/>
                        </a:lnSpc>
                        <a:spcAft>
                          <a:spcPts val="800"/>
                        </a:spcAft>
                      </a:pPr>
                      <a:r>
                        <a:rPr lang="en-NZ" sz="1600" kern="100" dirty="0">
                          <a:solidFill>
                            <a:schemeClr val="bg1"/>
                          </a:solidFill>
                          <a:effectLst/>
                        </a:rPr>
                        <a:t>Kate Sheppard and Make it 16. </a:t>
                      </a:r>
                      <a:r>
                        <a:rPr lang="en-NZ" sz="1600" b="0" kern="100" dirty="0">
                          <a:solidFill>
                            <a:schemeClr val="bg1"/>
                          </a:solidFill>
                          <a:effectLst/>
                        </a:rPr>
                        <a:t>Both were </a:t>
                      </a:r>
                      <a:r>
                        <a:rPr lang="en-NZ" sz="1600" b="0" kern="100" dirty="0">
                          <a:solidFill>
                            <a:schemeClr val="bg1"/>
                          </a:solidFill>
                          <a:effectLst/>
                          <a:highlight>
                            <a:srgbClr val="00FFFF"/>
                          </a:highlight>
                        </a:rPr>
                        <a:t>try</a:t>
                      </a:r>
                      <a:r>
                        <a:rPr lang="en-NZ" sz="1600" b="0" kern="100" dirty="0">
                          <a:solidFill>
                            <a:schemeClr val="bg1"/>
                          </a:solidFill>
                          <a:effectLst/>
                        </a:rPr>
                        <a:t> to achieve something. Make it 16 is like when Māori were called stupid and other rude things. Its like what some people called 16 year olds. Women weren’t allowed to vote as they were meant to take care of thin</a:t>
                      </a:r>
                      <a:r>
                        <a:rPr lang="en-NZ" sz="1600" b="0" kern="100" dirty="0">
                          <a:solidFill>
                            <a:schemeClr val="bg1"/>
                          </a:solidFill>
                          <a:effectLst/>
                          <a:highlight>
                            <a:srgbClr val="00FFFF"/>
                          </a:highlight>
                        </a:rPr>
                        <a:t>g</a:t>
                      </a:r>
                      <a:r>
                        <a:rPr lang="en-NZ" sz="1600" b="0" kern="100" dirty="0">
                          <a:solidFill>
                            <a:schemeClr val="bg1"/>
                          </a:solidFill>
                          <a:effectLst/>
                        </a:rPr>
                        <a:t> around the </a:t>
                      </a:r>
                      <a:r>
                        <a:rPr lang="en-NZ" sz="1600" b="0" kern="100" dirty="0">
                          <a:solidFill>
                            <a:schemeClr val="bg1"/>
                          </a:solidFill>
                          <a:effectLst/>
                          <a:highlight>
                            <a:srgbClr val="00FFFF"/>
                          </a:highlight>
                        </a:rPr>
                        <a:t>house hold</a:t>
                      </a:r>
                      <a:r>
                        <a:rPr lang="en-NZ" sz="1600" b="0" kern="100" dirty="0">
                          <a:solidFill>
                            <a:schemeClr val="bg1"/>
                          </a:solidFill>
                          <a:effectLst/>
                        </a:rPr>
                        <a:t> and men thought they didn’t have enough knowledge to vote. 16 year olds are referred to as stupid and </a:t>
                      </a:r>
                      <a:r>
                        <a:rPr lang="en-NZ" sz="1600" b="0" kern="100" dirty="0" err="1">
                          <a:solidFill>
                            <a:schemeClr val="bg1"/>
                          </a:solidFill>
                          <a:effectLst/>
                          <a:highlight>
                            <a:srgbClr val="00FFFF"/>
                          </a:highlight>
                        </a:rPr>
                        <a:t>imature</a:t>
                      </a:r>
                      <a:r>
                        <a:rPr lang="en-NZ" sz="1600" b="0" kern="100" dirty="0">
                          <a:solidFill>
                            <a:schemeClr val="bg1"/>
                          </a:solidFill>
                          <a:effectLst/>
                        </a:rPr>
                        <a:t> other things but some 16 year olds are very mature and have enough knowledge to know what voting is. </a:t>
                      </a:r>
                      <a:endParaRPr lang="en-NZ" sz="1600" b="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865" marR="58865" marT="0" marB="0"/>
                </a:tc>
                <a:tc vMerge="1">
                  <a:txBody>
                    <a:bodyPr/>
                    <a:lstStyle/>
                    <a:p>
                      <a:endParaRPr lang="en-NZ"/>
                    </a:p>
                  </a:txBody>
                  <a:tcPr/>
                </a:tc>
                <a:extLst>
                  <a:ext uri="{0D108BD9-81ED-4DB2-BD59-A6C34878D82A}">
                    <a16:rowId xmlns:a16="http://schemas.microsoft.com/office/drawing/2014/main" val="2763560130"/>
                  </a:ext>
                </a:extLst>
              </a:tr>
            </a:tbl>
          </a:graphicData>
        </a:graphic>
      </p:graphicFrame>
      <p:sp>
        <p:nvSpPr>
          <p:cNvPr id="9" name="TextBox 8">
            <a:extLst>
              <a:ext uri="{FF2B5EF4-FFF2-40B4-BE49-F238E27FC236}">
                <a16:creationId xmlns:a16="http://schemas.microsoft.com/office/drawing/2014/main" id="{25078EC1-BD56-79F9-A45A-71BF3AA275DC}"/>
              </a:ext>
            </a:extLst>
          </p:cNvPr>
          <p:cNvSpPr txBox="1"/>
          <p:nvPr/>
        </p:nvSpPr>
        <p:spPr>
          <a:xfrm>
            <a:off x="10414535" y="1828800"/>
            <a:ext cx="1463040" cy="1754326"/>
          </a:xfrm>
          <a:prstGeom prst="rect">
            <a:avLst/>
          </a:prstGeom>
          <a:noFill/>
        </p:spPr>
        <p:txBody>
          <a:bodyPr wrap="square" rtlCol="0">
            <a:spAutoFit/>
          </a:bodyPr>
          <a:lstStyle/>
          <a:p>
            <a:r>
              <a:rPr lang="en-NZ" dirty="0"/>
              <a:t>Student work from Craighead Diocesan School, Timaru</a:t>
            </a:r>
          </a:p>
        </p:txBody>
      </p:sp>
    </p:spTree>
    <p:extLst>
      <p:ext uri="{BB962C8B-B14F-4D97-AF65-F5344CB8AC3E}">
        <p14:creationId xmlns:p14="http://schemas.microsoft.com/office/powerpoint/2010/main" val="42148320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955458" y="639097"/>
            <a:ext cx="6593075" cy="1612490"/>
          </a:xfrm>
        </p:spPr>
        <p:txBody>
          <a:bodyPr>
            <a:normAutofit/>
          </a:bodyPr>
          <a:lstStyle/>
          <a:p>
            <a:r>
              <a:rPr lang="en-NZ" altLang="en-US" dirty="0"/>
              <a:t>Any questions?</a:t>
            </a:r>
          </a:p>
        </p:txBody>
      </p:sp>
      <p:pic>
        <p:nvPicPr>
          <p:cNvPr id="26629" name="Picture 26628" descr="Light bulb on yellow background with sketched light beams and cord">
            <a:extLst>
              <a:ext uri="{FF2B5EF4-FFF2-40B4-BE49-F238E27FC236}">
                <a16:creationId xmlns:a16="http://schemas.microsoft.com/office/drawing/2014/main" id="{2267332D-7A42-03C5-0201-A276B2D1CE8F}"/>
              </a:ext>
            </a:extLst>
          </p:cNvPr>
          <p:cNvPicPr>
            <a:picLocks noChangeAspect="1"/>
          </p:cNvPicPr>
          <p:nvPr/>
        </p:nvPicPr>
        <p:blipFill rotWithShape="1">
          <a:blip r:embed="rId2"/>
          <a:srcRect l="51342" r="7084"/>
          <a:stretch/>
        </p:blipFill>
        <p:spPr>
          <a:xfrm>
            <a:off x="20" y="975"/>
            <a:ext cx="4635988" cy="6858000"/>
          </a:xfrm>
          <a:prstGeom prst="rect">
            <a:avLst/>
          </a:prstGeom>
        </p:spPr>
      </p:pic>
    </p:spTree>
    <p:extLst>
      <p:ext uri="{BB962C8B-B14F-4D97-AF65-F5344CB8AC3E}">
        <p14:creationId xmlns:p14="http://schemas.microsoft.com/office/powerpoint/2010/main" val="7136172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518A62-F4D5-41C6-A43C-7824A09B48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3077" y="89764"/>
            <a:ext cx="4890052" cy="6768236"/>
          </a:xfrm>
          <a:prstGeom prst="rect">
            <a:avLst/>
          </a:prstGeom>
        </p:spPr>
      </p:pic>
      <p:sp>
        <p:nvSpPr>
          <p:cNvPr id="3" name="TextBox 2">
            <a:extLst>
              <a:ext uri="{FF2B5EF4-FFF2-40B4-BE49-F238E27FC236}">
                <a16:creationId xmlns:a16="http://schemas.microsoft.com/office/drawing/2014/main" id="{09212CF6-FB52-4A94-B7B4-FA2189A365AB}"/>
              </a:ext>
            </a:extLst>
          </p:cNvPr>
          <p:cNvSpPr txBox="1"/>
          <p:nvPr/>
        </p:nvSpPr>
        <p:spPr>
          <a:xfrm>
            <a:off x="136462" y="2037424"/>
            <a:ext cx="1489282" cy="2554545"/>
          </a:xfrm>
          <a:prstGeom prst="rect">
            <a:avLst/>
          </a:prstGeom>
          <a:noFill/>
        </p:spPr>
        <p:txBody>
          <a:bodyPr wrap="square" rtlCol="0">
            <a:spAutoFit/>
          </a:bodyPr>
          <a:lstStyle/>
          <a:p>
            <a:r>
              <a:rPr lang="en-NZ" sz="1600" dirty="0"/>
              <a:t>Scale of progression used by the NMSSA study – see </a:t>
            </a:r>
            <a:r>
              <a:rPr lang="en-NZ" sz="1600" dirty="0">
                <a:hlinkClick r:id="rId3"/>
              </a:rPr>
              <a:t>https://nmssa.otago.ac.nz/insights/INSIGHTS_SocialStudies_2018.pdf</a:t>
            </a:r>
            <a:endParaRPr lang="en-NZ" sz="1600" dirty="0"/>
          </a:p>
        </p:txBody>
      </p:sp>
      <p:pic>
        <p:nvPicPr>
          <p:cNvPr id="4" name="Picture 3">
            <a:extLst>
              <a:ext uri="{FF2B5EF4-FFF2-40B4-BE49-F238E27FC236}">
                <a16:creationId xmlns:a16="http://schemas.microsoft.com/office/drawing/2014/main" id="{4A7972C5-E849-463B-9677-091BAEED33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0462" y="0"/>
            <a:ext cx="4724205" cy="6858000"/>
          </a:xfrm>
          <a:prstGeom prst="rect">
            <a:avLst/>
          </a:prstGeom>
        </p:spPr>
      </p:pic>
    </p:spTree>
    <p:extLst>
      <p:ext uri="{BB962C8B-B14F-4D97-AF65-F5344CB8AC3E}">
        <p14:creationId xmlns:p14="http://schemas.microsoft.com/office/powerpoint/2010/main" val="8485042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884F3-F93D-A5F9-608E-9859FE6713C8}"/>
              </a:ext>
            </a:extLst>
          </p:cNvPr>
          <p:cNvSpPr>
            <a:spLocks noGrp="1"/>
          </p:cNvSpPr>
          <p:nvPr>
            <p:ph type="title"/>
          </p:nvPr>
        </p:nvSpPr>
        <p:spPr/>
        <p:txBody>
          <a:bodyPr/>
          <a:lstStyle/>
          <a:p>
            <a:r>
              <a:rPr lang="en-NZ" dirty="0" err="1"/>
              <a:t>NZc</a:t>
            </a:r>
            <a:r>
              <a:rPr lang="en-NZ" dirty="0"/>
              <a:t> Refresh 2023 – progression with concepts – Thinking conceptually</a:t>
            </a:r>
          </a:p>
        </p:txBody>
      </p:sp>
      <p:graphicFrame>
        <p:nvGraphicFramePr>
          <p:cNvPr id="8" name="Table 8">
            <a:extLst>
              <a:ext uri="{FF2B5EF4-FFF2-40B4-BE49-F238E27FC236}">
                <a16:creationId xmlns:a16="http://schemas.microsoft.com/office/drawing/2014/main" id="{D0D24A7D-99E3-6D50-A910-550630C56ABD}"/>
              </a:ext>
            </a:extLst>
          </p:cNvPr>
          <p:cNvGraphicFramePr>
            <a:graphicFrameLocks noGrp="1"/>
          </p:cNvGraphicFramePr>
          <p:nvPr>
            <p:ph idx="1"/>
          </p:nvPr>
        </p:nvGraphicFramePr>
        <p:xfrm>
          <a:off x="1559496" y="2249488"/>
          <a:ext cx="9487917" cy="3302000"/>
        </p:xfrm>
        <a:graphic>
          <a:graphicData uri="http://schemas.openxmlformats.org/drawingml/2006/table">
            <a:tbl>
              <a:tblPr firstRow="1" bandRow="1">
                <a:tableStyleId>{5C22544A-7EE6-4342-B048-85BDC9FD1C3A}</a:tableStyleId>
              </a:tblPr>
              <a:tblGrid>
                <a:gridCol w="2058417">
                  <a:extLst>
                    <a:ext uri="{9D8B030D-6E8A-4147-A177-3AD203B41FA5}">
                      <a16:colId xmlns:a16="http://schemas.microsoft.com/office/drawing/2014/main" val="2761120543"/>
                    </a:ext>
                  </a:extLst>
                </a:gridCol>
                <a:gridCol w="2476500">
                  <a:extLst>
                    <a:ext uri="{9D8B030D-6E8A-4147-A177-3AD203B41FA5}">
                      <a16:colId xmlns:a16="http://schemas.microsoft.com/office/drawing/2014/main" val="4028831810"/>
                    </a:ext>
                  </a:extLst>
                </a:gridCol>
                <a:gridCol w="2233835">
                  <a:extLst>
                    <a:ext uri="{9D8B030D-6E8A-4147-A177-3AD203B41FA5}">
                      <a16:colId xmlns:a16="http://schemas.microsoft.com/office/drawing/2014/main" val="696120470"/>
                    </a:ext>
                  </a:extLst>
                </a:gridCol>
                <a:gridCol w="2719165">
                  <a:extLst>
                    <a:ext uri="{9D8B030D-6E8A-4147-A177-3AD203B41FA5}">
                      <a16:colId xmlns:a16="http://schemas.microsoft.com/office/drawing/2014/main" val="3393526955"/>
                    </a:ext>
                  </a:extLst>
                </a:gridCol>
              </a:tblGrid>
              <a:tr h="37084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my learning in </a:t>
                      </a:r>
                      <a:r>
                        <a:rPr lang="en-US" dirty="0" err="1"/>
                        <a:t>te</a:t>
                      </a:r>
                      <a:r>
                        <a:rPr lang="en-US" dirty="0"/>
                        <a:t> </a:t>
                      </a:r>
                      <a:r>
                        <a:rPr lang="en-US" dirty="0" err="1"/>
                        <a:t>ao</a:t>
                      </a:r>
                      <a:r>
                        <a:rPr lang="en-US" dirty="0"/>
                        <a:t> tangata | social sciences, I can: </a:t>
                      </a:r>
                    </a:p>
                  </a:txBody>
                  <a:tcPr/>
                </a:tc>
                <a:tc hMerge="1">
                  <a:txBody>
                    <a:bodyPr/>
                    <a:lstStyle/>
                    <a:p>
                      <a:endParaRPr lang="en-NZ" dirty="0"/>
                    </a:p>
                  </a:txBody>
                  <a:tcPr/>
                </a:tc>
                <a:tc hMerge="1">
                  <a:txBody>
                    <a:bodyPr/>
                    <a:lstStyle/>
                    <a:p>
                      <a:endParaRPr lang="en-NZ" dirty="0"/>
                    </a:p>
                  </a:txBody>
                  <a:tcPr/>
                </a:tc>
                <a:tc hMerge="1">
                  <a:txBody>
                    <a:bodyPr/>
                    <a:lstStyle/>
                    <a:p>
                      <a:endParaRPr lang="en-NZ" dirty="0"/>
                    </a:p>
                  </a:txBody>
                  <a:tcPr/>
                </a:tc>
                <a:extLst>
                  <a:ext uri="{0D108BD9-81ED-4DB2-BD59-A6C34878D82A}">
                    <a16:rowId xmlns:a16="http://schemas.microsoft.com/office/drawing/2014/main" val="1840046593"/>
                  </a:ext>
                </a:extLst>
              </a:tr>
              <a:tr h="370840">
                <a:tc>
                  <a:txBody>
                    <a:bodyPr/>
                    <a:lstStyle/>
                    <a:p>
                      <a:r>
                        <a:rPr lang="en-NZ" b="1" dirty="0"/>
                        <a:t>By end of Year 3</a:t>
                      </a:r>
                    </a:p>
                  </a:txBody>
                  <a:tcPr/>
                </a:tc>
                <a:tc>
                  <a:txBody>
                    <a:bodyPr/>
                    <a:lstStyle/>
                    <a:p>
                      <a:r>
                        <a:rPr lang="en-NZ" b="1" dirty="0"/>
                        <a:t>By end of year 6</a:t>
                      </a:r>
                    </a:p>
                  </a:txBody>
                  <a:tcPr/>
                </a:tc>
                <a:tc>
                  <a:txBody>
                    <a:bodyPr/>
                    <a:lstStyle/>
                    <a:p>
                      <a:r>
                        <a:rPr lang="en-NZ" b="1" dirty="0"/>
                        <a:t>By end of year 8</a:t>
                      </a:r>
                    </a:p>
                  </a:txBody>
                  <a:tcPr/>
                </a:tc>
                <a:tc>
                  <a:txBody>
                    <a:bodyPr/>
                    <a:lstStyle/>
                    <a:p>
                      <a:r>
                        <a:rPr lang="en-NZ" b="1" dirty="0"/>
                        <a:t>By end of year 10</a:t>
                      </a:r>
                    </a:p>
                  </a:txBody>
                  <a:tcPr/>
                </a:tc>
                <a:extLst>
                  <a:ext uri="{0D108BD9-81ED-4DB2-BD59-A6C34878D82A}">
                    <a16:rowId xmlns:a16="http://schemas.microsoft.com/office/drawing/2014/main" val="3589087910"/>
                  </a:ext>
                </a:extLst>
              </a:tr>
              <a:tr h="370840">
                <a:tc>
                  <a:txBody>
                    <a:bodyPr/>
                    <a:lstStyle/>
                    <a:p>
                      <a:r>
                        <a:rPr lang="en-US" dirty="0"/>
                        <a:t>define some social science concepts and explain how they relate to an investigation.</a:t>
                      </a:r>
                      <a:endParaRPr lang="en-NZ" dirty="0"/>
                    </a:p>
                  </a:txBody>
                  <a:tcPr/>
                </a:tc>
                <a:tc>
                  <a:txBody>
                    <a:bodyPr/>
                    <a:lstStyle/>
                    <a:p>
                      <a:r>
                        <a:rPr lang="en-US" dirty="0"/>
                        <a:t>define </a:t>
                      </a:r>
                      <a:r>
                        <a:rPr lang="en-US" u="sng" dirty="0"/>
                        <a:t>and</a:t>
                      </a:r>
                      <a:r>
                        <a:rPr lang="en-US" dirty="0"/>
                        <a:t> explain concepts that are relevant to what I am learning about, using relevant examples.</a:t>
                      </a:r>
                      <a:endParaRPr lang="en-NZ" dirty="0"/>
                    </a:p>
                  </a:txBody>
                  <a:tcPr/>
                </a:tc>
                <a:tc>
                  <a:txBody>
                    <a:bodyPr/>
                    <a:lstStyle/>
                    <a:p>
                      <a:r>
                        <a:rPr lang="en-US" dirty="0"/>
                        <a:t>make connections </a:t>
                      </a:r>
                      <a:r>
                        <a:rPr lang="en-US" u="sng" dirty="0"/>
                        <a:t>between</a:t>
                      </a:r>
                      <a:r>
                        <a:rPr lang="en-US" dirty="0"/>
                        <a:t> concepts by exploring different contexts.</a:t>
                      </a:r>
                      <a:endParaRPr lang="en-NZ" dirty="0"/>
                    </a:p>
                  </a:txBody>
                  <a:tcPr/>
                </a:tc>
                <a:tc>
                  <a:txBody>
                    <a:bodyPr/>
                    <a:lstStyle/>
                    <a:p>
                      <a:pPr marL="285750" indent="-285750">
                        <a:buFont typeface="Arial" panose="020B0604020202020204" pitchFamily="34" charset="0"/>
                        <a:buChar char="•"/>
                      </a:pPr>
                      <a:r>
                        <a:rPr lang="en-US" dirty="0"/>
                        <a:t>apply conceptual understandings across contexts and case studies in order to develop </a:t>
                      </a:r>
                      <a:r>
                        <a:rPr lang="en-US" u="sng" dirty="0"/>
                        <a:t>generalisations</a:t>
                      </a:r>
                      <a:r>
                        <a:rPr lang="en-US" dirty="0"/>
                        <a:t> </a:t>
                      </a:r>
                    </a:p>
                    <a:p>
                      <a:pPr marL="285750" indent="-285750">
                        <a:buFont typeface="Arial" panose="020B0604020202020204" pitchFamily="34" charset="0"/>
                        <a:buChar char="•"/>
                      </a:pPr>
                      <a:r>
                        <a:rPr lang="en-US" dirty="0"/>
                        <a:t>explain that concepts are contested and mean different things to different groups.</a:t>
                      </a:r>
                      <a:endParaRPr lang="en-NZ" dirty="0"/>
                    </a:p>
                  </a:txBody>
                  <a:tcPr/>
                </a:tc>
                <a:extLst>
                  <a:ext uri="{0D108BD9-81ED-4DB2-BD59-A6C34878D82A}">
                    <a16:rowId xmlns:a16="http://schemas.microsoft.com/office/drawing/2014/main" val="563402293"/>
                  </a:ext>
                </a:extLst>
              </a:tr>
            </a:tbl>
          </a:graphicData>
        </a:graphic>
      </p:graphicFrame>
      <p:sp>
        <p:nvSpPr>
          <p:cNvPr id="3" name="TextBox 2">
            <a:extLst>
              <a:ext uri="{FF2B5EF4-FFF2-40B4-BE49-F238E27FC236}">
                <a16:creationId xmlns:a16="http://schemas.microsoft.com/office/drawing/2014/main" id="{9D958343-4E5D-2D37-52B8-6A5A8946F30F}"/>
              </a:ext>
            </a:extLst>
          </p:cNvPr>
          <p:cNvSpPr txBox="1"/>
          <p:nvPr/>
        </p:nvSpPr>
        <p:spPr>
          <a:xfrm>
            <a:off x="685801" y="6189044"/>
            <a:ext cx="10286999" cy="646331"/>
          </a:xfrm>
          <a:prstGeom prst="rect">
            <a:avLst/>
          </a:prstGeom>
          <a:noFill/>
        </p:spPr>
        <p:txBody>
          <a:bodyPr wrap="square" rtlCol="0">
            <a:spAutoFit/>
          </a:bodyPr>
          <a:lstStyle/>
          <a:p>
            <a:r>
              <a:rPr lang="en-NZ" dirty="0"/>
              <a:t>See </a:t>
            </a:r>
            <a:r>
              <a:rPr lang="en-NZ" dirty="0">
                <a:hlinkClick r:id="rId3"/>
              </a:rPr>
              <a:t>https://ssol.tki.org.nz/Social-sciences-1-13/Social-sciences-1-10/Teaching-and-learning/Effective-teaching-in-social-sciences/Building-conceptual-understandings</a:t>
            </a:r>
            <a:r>
              <a:rPr lang="en-NZ" dirty="0"/>
              <a:t> </a:t>
            </a:r>
          </a:p>
        </p:txBody>
      </p:sp>
    </p:spTree>
    <p:extLst>
      <p:ext uri="{BB962C8B-B14F-4D97-AF65-F5344CB8AC3E}">
        <p14:creationId xmlns:p14="http://schemas.microsoft.com/office/powerpoint/2010/main" val="3770247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13505-9DC6-203E-B208-94E242653E12}"/>
              </a:ext>
            </a:extLst>
          </p:cNvPr>
          <p:cNvSpPr>
            <a:spLocks noGrp="1"/>
          </p:cNvSpPr>
          <p:nvPr>
            <p:ph type="title"/>
          </p:nvPr>
        </p:nvSpPr>
        <p:spPr>
          <a:xfrm>
            <a:off x="129545" y="262165"/>
            <a:ext cx="10131425" cy="1456267"/>
          </a:xfrm>
        </p:spPr>
        <p:txBody>
          <a:bodyPr/>
          <a:lstStyle/>
          <a:p>
            <a:r>
              <a:rPr lang="en-US"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rPr>
              <a:t>NZ Curriculum reform – 2019 - now </a:t>
            </a:r>
            <a:endParaRPr lang="en-NZ" dirty="0"/>
          </a:p>
        </p:txBody>
      </p:sp>
      <p:pic>
        <p:nvPicPr>
          <p:cNvPr id="4" name="Content Placeholder 3">
            <a:extLst>
              <a:ext uri="{FF2B5EF4-FFF2-40B4-BE49-F238E27FC236}">
                <a16:creationId xmlns:a16="http://schemas.microsoft.com/office/drawing/2014/main" id="{88275BDC-9BDE-E5CD-BEA7-5B24634CF5AF}"/>
              </a:ext>
            </a:extLst>
          </p:cNvPr>
          <p:cNvPicPr>
            <a:picLocks noGrp="1" noChangeAspect="1"/>
          </p:cNvPicPr>
          <p:nvPr>
            <p:ph idx="1"/>
          </p:nvPr>
        </p:nvPicPr>
        <p:blipFill>
          <a:blip r:embed="rId2"/>
          <a:stretch>
            <a:fillRect/>
          </a:stretch>
        </p:blipFill>
        <p:spPr>
          <a:xfrm>
            <a:off x="3275522" y="2457560"/>
            <a:ext cx="4303336" cy="2682009"/>
          </a:xfrm>
          <a:prstGeom prst="rect">
            <a:avLst/>
          </a:prstGeom>
        </p:spPr>
      </p:pic>
      <p:pic>
        <p:nvPicPr>
          <p:cNvPr id="5" name="Picture 4">
            <a:extLst>
              <a:ext uri="{FF2B5EF4-FFF2-40B4-BE49-F238E27FC236}">
                <a16:creationId xmlns:a16="http://schemas.microsoft.com/office/drawing/2014/main" id="{DAD086AC-8D8D-58DC-9A11-30B20B9F01BA}"/>
              </a:ext>
            </a:extLst>
          </p:cNvPr>
          <p:cNvPicPr>
            <a:picLocks noChangeAspect="1"/>
          </p:cNvPicPr>
          <p:nvPr/>
        </p:nvPicPr>
        <p:blipFill>
          <a:blip r:embed="rId3"/>
          <a:stretch>
            <a:fillRect/>
          </a:stretch>
        </p:blipFill>
        <p:spPr>
          <a:xfrm>
            <a:off x="241218" y="1919593"/>
            <a:ext cx="2677464" cy="4021249"/>
          </a:xfrm>
          <a:prstGeom prst="rect">
            <a:avLst/>
          </a:prstGeom>
        </p:spPr>
      </p:pic>
      <p:pic>
        <p:nvPicPr>
          <p:cNvPr id="6" name="Picture 5">
            <a:extLst>
              <a:ext uri="{FF2B5EF4-FFF2-40B4-BE49-F238E27FC236}">
                <a16:creationId xmlns:a16="http://schemas.microsoft.com/office/drawing/2014/main" id="{7B9F5874-84C1-271C-8BC6-6C0D83C5C1A7}"/>
              </a:ext>
            </a:extLst>
          </p:cNvPr>
          <p:cNvPicPr>
            <a:picLocks noChangeAspect="1"/>
          </p:cNvPicPr>
          <p:nvPr/>
        </p:nvPicPr>
        <p:blipFill>
          <a:blip r:embed="rId4"/>
          <a:stretch>
            <a:fillRect/>
          </a:stretch>
        </p:blipFill>
        <p:spPr>
          <a:xfrm>
            <a:off x="8194787" y="609600"/>
            <a:ext cx="3867668" cy="2173071"/>
          </a:xfrm>
          <a:prstGeom prst="rect">
            <a:avLst/>
          </a:prstGeom>
        </p:spPr>
      </p:pic>
      <p:pic>
        <p:nvPicPr>
          <p:cNvPr id="7" name="Picture 6">
            <a:extLst>
              <a:ext uri="{FF2B5EF4-FFF2-40B4-BE49-F238E27FC236}">
                <a16:creationId xmlns:a16="http://schemas.microsoft.com/office/drawing/2014/main" id="{5508AE4D-E5D8-8A47-8BCB-545533A482B0}"/>
              </a:ext>
            </a:extLst>
          </p:cNvPr>
          <p:cNvPicPr>
            <a:picLocks noChangeAspect="1"/>
          </p:cNvPicPr>
          <p:nvPr/>
        </p:nvPicPr>
        <p:blipFill>
          <a:blip r:embed="rId5"/>
          <a:stretch>
            <a:fillRect/>
          </a:stretch>
        </p:blipFill>
        <p:spPr>
          <a:xfrm>
            <a:off x="8065242" y="3495495"/>
            <a:ext cx="3997213" cy="2820614"/>
          </a:xfrm>
          <a:prstGeom prst="rect">
            <a:avLst/>
          </a:prstGeom>
        </p:spPr>
      </p:pic>
      <p:sp>
        <p:nvSpPr>
          <p:cNvPr id="8" name="TextBox 7">
            <a:extLst>
              <a:ext uri="{FF2B5EF4-FFF2-40B4-BE49-F238E27FC236}">
                <a16:creationId xmlns:a16="http://schemas.microsoft.com/office/drawing/2014/main" id="{B2E1B90D-3542-6347-DC88-4059E6334B0A}"/>
              </a:ext>
            </a:extLst>
          </p:cNvPr>
          <p:cNvSpPr txBox="1"/>
          <p:nvPr/>
        </p:nvSpPr>
        <p:spPr>
          <a:xfrm>
            <a:off x="356135" y="6248400"/>
            <a:ext cx="2512193" cy="369332"/>
          </a:xfrm>
          <a:prstGeom prst="rect">
            <a:avLst/>
          </a:prstGeom>
          <a:noFill/>
        </p:spPr>
        <p:txBody>
          <a:bodyPr wrap="square" rtlCol="0">
            <a:spAutoFit/>
          </a:bodyPr>
          <a:lstStyle/>
          <a:p>
            <a:r>
              <a:rPr lang="en-NZ" dirty="0"/>
              <a:t>2007-now?</a:t>
            </a:r>
          </a:p>
        </p:txBody>
      </p:sp>
      <p:sp>
        <p:nvSpPr>
          <p:cNvPr id="9" name="TextBox 8">
            <a:extLst>
              <a:ext uri="{FF2B5EF4-FFF2-40B4-BE49-F238E27FC236}">
                <a16:creationId xmlns:a16="http://schemas.microsoft.com/office/drawing/2014/main" id="{B5C9F5CE-60D1-2AC7-436F-3AC8B2038055}"/>
              </a:ext>
            </a:extLst>
          </p:cNvPr>
          <p:cNvSpPr txBox="1"/>
          <p:nvPr/>
        </p:nvSpPr>
        <p:spPr>
          <a:xfrm>
            <a:off x="3570973" y="6248400"/>
            <a:ext cx="3609473" cy="369332"/>
          </a:xfrm>
          <a:prstGeom prst="rect">
            <a:avLst/>
          </a:prstGeom>
          <a:noFill/>
        </p:spPr>
        <p:txBody>
          <a:bodyPr wrap="square" rtlCol="0">
            <a:spAutoFit/>
          </a:bodyPr>
          <a:lstStyle/>
          <a:p>
            <a:r>
              <a:rPr lang="en-NZ" dirty="0"/>
              <a:t>2022 Draft – now removed</a:t>
            </a:r>
          </a:p>
        </p:txBody>
      </p:sp>
      <p:sp>
        <p:nvSpPr>
          <p:cNvPr id="10" name="TextBox 9">
            <a:extLst>
              <a:ext uri="{FF2B5EF4-FFF2-40B4-BE49-F238E27FC236}">
                <a16:creationId xmlns:a16="http://schemas.microsoft.com/office/drawing/2014/main" id="{19E373E9-0BCE-1CA5-18F1-E0C2027CE8BA}"/>
              </a:ext>
            </a:extLst>
          </p:cNvPr>
          <p:cNvSpPr txBox="1"/>
          <p:nvPr/>
        </p:nvSpPr>
        <p:spPr>
          <a:xfrm>
            <a:off x="8194787" y="2983832"/>
            <a:ext cx="3201525" cy="375385"/>
          </a:xfrm>
          <a:prstGeom prst="rect">
            <a:avLst/>
          </a:prstGeom>
          <a:noFill/>
        </p:spPr>
        <p:txBody>
          <a:bodyPr wrap="square" rtlCol="0">
            <a:spAutoFit/>
          </a:bodyPr>
          <a:lstStyle/>
          <a:p>
            <a:r>
              <a:rPr lang="en-NZ" dirty="0"/>
              <a:t>2024 Draft</a:t>
            </a:r>
          </a:p>
        </p:txBody>
      </p:sp>
      <p:sp>
        <p:nvSpPr>
          <p:cNvPr id="11" name="TextBox 10">
            <a:extLst>
              <a:ext uri="{FF2B5EF4-FFF2-40B4-BE49-F238E27FC236}">
                <a16:creationId xmlns:a16="http://schemas.microsoft.com/office/drawing/2014/main" id="{1C7BADDF-4E9A-C623-BA26-E5F7A26D4BDC}"/>
              </a:ext>
            </a:extLst>
          </p:cNvPr>
          <p:cNvSpPr txBox="1"/>
          <p:nvPr/>
        </p:nvSpPr>
        <p:spPr>
          <a:xfrm>
            <a:off x="8065242" y="6461761"/>
            <a:ext cx="1855592" cy="375385"/>
          </a:xfrm>
          <a:prstGeom prst="rect">
            <a:avLst/>
          </a:prstGeom>
          <a:noFill/>
        </p:spPr>
        <p:txBody>
          <a:bodyPr wrap="square" rtlCol="0">
            <a:spAutoFit/>
          </a:bodyPr>
          <a:lstStyle/>
          <a:p>
            <a:r>
              <a:rPr lang="en-NZ" dirty="0"/>
              <a:t>2024 Draft</a:t>
            </a:r>
          </a:p>
        </p:txBody>
      </p:sp>
    </p:spTree>
    <p:extLst>
      <p:ext uri="{BB962C8B-B14F-4D97-AF65-F5344CB8AC3E}">
        <p14:creationId xmlns:p14="http://schemas.microsoft.com/office/powerpoint/2010/main" val="41561094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08F6FE-0A79-7B25-0978-EB19C62059C2}"/>
              </a:ext>
            </a:extLst>
          </p:cNvPr>
          <p:cNvSpPr txBox="1"/>
          <p:nvPr/>
        </p:nvSpPr>
        <p:spPr>
          <a:xfrm>
            <a:off x="6439301" y="5881036"/>
            <a:ext cx="4774131" cy="369332"/>
          </a:xfrm>
          <a:prstGeom prst="rect">
            <a:avLst/>
          </a:prstGeom>
          <a:noFill/>
        </p:spPr>
        <p:txBody>
          <a:bodyPr wrap="square" rtlCol="0">
            <a:spAutoFit/>
          </a:bodyPr>
          <a:lstStyle/>
          <a:p>
            <a:r>
              <a:rPr lang="en-NZ" dirty="0">
                <a:hlinkClick r:id="rId2"/>
              </a:rPr>
              <a:t>https://confer.eventsair.com/soccon-2025/</a:t>
            </a:r>
            <a:r>
              <a:rPr lang="en-NZ" dirty="0"/>
              <a:t> </a:t>
            </a:r>
          </a:p>
        </p:txBody>
      </p:sp>
      <p:pic>
        <p:nvPicPr>
          <p:cNvPr id="4" name="Picture 3">
            <a:extLst>
              <a:ext uri="{FF2B5EF4-FFF2-40B4-BE49-F238E27FC236}">
                <a16:creationId xmlns:a16="http://schemas.microsoft.com/office/drawing/2014/main" id="{D4F147F4-95F0-0C43-54CF-4CCB9DCDBCE1}"/>
              </a:ext>
            </a:extLst>
          </p:cNvPr>
          <p:cNvPicPr>
            <a:picLocks noChangeAspect="1"/>
          </p:cNvPicPr>
          <p:nvPr/>
        </p:nvPicPr>
        <p:blipFill>
          <a:blip r:embed="rId3"/>
          <a:stretch>
            <a:fillRect/>
          </a:stretch>
        </p:blipFill>
        <p:spPr>
          <a:xfrm>
            <a:off x="0" y="0"/>
            <a:ext cx="12192000" cy="5692565"/>
          </a:xfrm>
          <a:prstGeom prst="rect">
            <a:avLst/>
          </a:prstGeom>
        </p:spPr>
      </p:pic>
    </p:spTree>
    <p:extLst>
      <p:ext uri="{BB962C8B-B14F-4D97-AF65-F5344CB8AC3E}">
        <p14:creationId xmlns:p14="http://schemas.microsoft.com/office/powerpoint/2010/main" val="302131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8487C-51FF-BB7F-EF2A-05C51EB11DE7}"/>
              </a:ext>
            </a:extLst>
          </p:cNvPr>
          <p:cNvSpPr>
            <a:spLocks noGrp="1"/>
          </p:cNvSpPr>
          <p:nvPr>
            <p:ph type="title"/>
          </p:nvPr>
        </p:nvSpPr>
        <p:spPr>
          <a:xfrm>
            <a:off x="194913" y="525197"/>
            <a:ext cx="7899934" cy="1456267"/>
          </a:xfrm>
        </p:spPr>
        <p:txBody>
          <a:bodyPr vert="horz" wrap="none" lIns="91440" tIns="45720" rIns="91440" bIns="45720" rtlCol="0" anchor="t">
            <a:normAutofit/>
          </a:bodyPr>
          <a:lstStyle/>
          <a:p>
            <a:r>
              <a:rPr lang="en-US"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rPr>
              <a:t>Social science curriculum reform</a:t>
            </a:r>
          </a:p>
        </p:txBody>
      </p:sp>
      <p:sp>
        <p:nvSpPr>
          <p:cNvPr id="3" name="Subtitle 2">
            <a:extLst>
              <a:ext uri="{FF2B5EF4-FFF2-40B4-BE49-F238E27FC236}">
                <a16:creationId xmlns:a16="http://schemas.microsoft.com/office/drawing/2014/main" id="{964A20FF-8630-CC25-9062-C263EC5064C0}"/>
              </a:ext>
            </a:extLst>
          </p:cNvPr>
          <p:cNvSpPr>
            <a:spLocks noGrp="1"/>
          </p:cNvSpPr>
          <p:nvPr>
            <p:ph idx="1"/>
          </p:nvPr>
        </p:nvSpPr>
        <p:spPr>
          <a:xfrm>
            <a:off x="838200" y="1253331"/>
            <a:ext cx="4118811" cy="4351338"/>
          </a:xfrm>
        </p:spPr>
        <p:txBody>
          <a:bodyPr/>
          <a:lstStyle/>
          <a:p>
            <a:r>
              <a:rPr lang="en-NZ" dirty="0"/>
              <a:t>Began with History 2020 – released in full Nov 2022  - implemented in schools 2023</a:t>
            </a:r>
          </a:p>
          <a:p>
            <a:r>
              <a:rPr lang="en-NZ" dirty="0"/>
              <a:t>Social sciences – released Nov 2022</a:t>
            </a:r>
          </a:p>
          <a:p>
            <a:r>
              <a:rPr lang="en-NZ" dirty="0"/>
              <a:t>Draft Te </a:t>
            </a:r>
            <a:r>
              <a:rPr lang="en-NZ" dirty="0" err="1"/>
              <a:t>Mātaiaho</a:t>
            </a:r>
            <a:r>
              <a:rPr lang="en-NZ" dirty="0"/>
              <a:t> released Nov 2022</a:t>
            </a:r>
          </a:p>
        </p:txBody>
      </p:sp>
      <p:pic>
        <p:nvPicPr>
          <p:cNvPr id="12" name="Picture 11">
            <a:extLst>
              <a:ext uri="{FF2B5EF4-FFF2-40B4-BE49-F238E27FC236}">
                <a16:creationId xmlns:a16="http://schemas.microsoft.com/office/drawing/2014/main" id="{F80D46F8-E68D-5CC2-88D3-6E8D00CF2750}"/>
              </a:ext>
            </a:extLst>
          </p:cNvPr>
          <p:cNvPicPr>
            <a:picLocks noChangeAspect="1"/>
          </p:cNvPicPr>
          <p:nvPr/>
        </p:nvPicPr>
        <p:blipFill>
          <a:blip r:embed="rId2"/>
          <a:stretch>
            <a:fillRect/>
          </a:stretch>
        </p:blipFill>
        <p:spPr>
          <a:xfrm>
            <a:off x="5341598" y="3429000"/>
            <a:ext cx="4505334" cy="3188484"/>
          </a:xfrm>
          <a:prstGeom prst="rect">
            <a:avLst/>
          </a:prstGeom>
        </p:spPr>
      </p:pic>
      <p:pic>
        <p:nvPicPr>
          <p:cNvPr id="13" name="Picture 12">
            <a:extLst>
              <a:ext uri="{FF2B5EF4-FFF2-40B4-BE49-F238E27FC236}">
                <a16:creationId xmlns:a16="http://schemas.microsoft.com/office/drawing/2014/main" id="{88C84C10-B010-3405-4FC6-5D10AD16C4C7}"/>
              </a:ext>
            </a:extLst>
          </p:cNvPr>
          <p:cNvPicPr>
            <a:picLocks noChangeAspect="1"/>
          </p:cNvPicPr>
          <p:nvPr/>
        </p:nvPicPr>
        <p:blipFill>
          <a:blip r:embed="rId3"/>
          <a:stretch>
            <a:fillRect/>
          </a:stretch>
        </p:blipFill>
        <p:spPr>
          <a:xfrm>
            <a:off x="8765336" y="334297"/>
            <a:ext cx="2570616" cy="3662516"/>
          </a:xfrm>
          <a:prstGeom prst="rect">
            <a:avLst/>
          </a:prstGeom>
        </p:spPr>
      </p:pic>
    </p:spTree>
    <p:extLst>
      <p:ext uri="{BB962C8B-B14F-4D97-AF65-F5344CB8AC3E}">
        <p14:creationId xmlns:p14="http://schemas.microsoft.com/office/powerpoint/2010/main" val="4284142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8ED78C-2EE8-2546-C728-9EC4EF523938}"/>
              </a:ext>
            </a:extLst>
          </p:cNvPr>
          <p:cNvPicPr>
            <a:picLocks noChangeAspect="1"/>
          </p:cNvPicPr>
          <p:nvPr/>
        </p:nvPicPr>
        <p:blipFill>
          <a:blip r:embed="rId2"/>
          <a:stretch>
            <a:fillRect/>
          </a:stretch>
        </p:blipFill>
        <p:spPr>
          <a:xfrm>
            <a:off x="1012365" y="540775"/>
            <a:ext cx="10227846" cy="5810864"/>
          </a:xfrm>
          <a:prstGeom prst="rect">
            <a:avLst/>
          </a:prstGeom>
        </p:spPr>
      </p:pic>
    </p:spTree>
    <p:extLst>
      <p:ext uri="{BB962C8B-B14F-4D97-AF65-F5344CB8AC3E}">
        <p14:creationId xmlns:p14="http://schemas.microsoft.com/office/powerpoint/2010/main" val="3480797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B5CFE-370E-091B-7812-12D7B86BBC9F}"/>
              </a:ext>
            </a:extLst>
          </p:cNvPr>
          <p:cNvSpPr>
            <a:spLocks noGrp="1"/>
          </p:cNvSpPr>
          <p:nvPr>
            <p:ph type="title"/>
          </p:nvPr>
        </p:nvSpPr>
        <p:spPr/>
        <p:txBody>
          <a:bodyPr/>
          <a:lstStyle/>
          <a:p>
            <a:r>
              <a:rPr lang="en-NZ" dirty="0"/>
              <a:t>Holding a line…..</a:t>
            </a:r>
          </a:p>
        </p:txBody>
      </p:sp>
      <p:sp>
        <p:nvSpPr>
          <p:cNvPr id="3" name="Content Placeholder 2">
            <a:extLst>
              <a:ext uri="{FF2B5EF4-FFF2-40B4-BE49-F238E27FC236}">
                <a16:creationId xmlns:a16="http://schemas.microsoft.com/office/drawing/2014/main" id="{86E1CEFA-19EB-CE6E-CD37-004400E69A43}"/>
              </a:ext>
            </a:extLst>
          </p:cNvPr>
          <p:cNvSpPr>
            <a:spLocks noGrp="1"/>
          </p:cNvSpPr>
          <p:nvPr>
            <p:ph idx="1"/>
          </p:nvPr>
        </p:nvSpPr>
        <p:spPr>
          <a:xfrm>
            <a:off x="8662737" y="1855047"/>
            <a:ext cx="3214837" cy="3649133"/>
          </a:xfrm>
        </p:spPr>
        <p:txBody>
          <a:bodyPr>
            <a:normAutofit/>
          </a:bodyPr>
          <a:lstStyle/>
          <a:p>
            <a:r>
              <a:rPr lang="en-NZ" dirty="0"/>
              <a:t>Tendency in educational and curriculum reform toward polarising swings</a:t>
            </a:r>
          </a:p>
          <a:p>
            <a:r>
              <a:rPr lang="en-NZ" dirty="0"/>
              <a:t>Reflective of political ideologies (</a:t>
            </a:r>
            <a:r>
              <a:rPr lang="en-NZ" dirty="0" err="1"/>
              <a:t>esp</a:t>
            </a:r>
            <a:r>
              <a:rPr lang="en-NZ" dirty="0"/>
              <a:t> progressive and conservative)</a:t>
            </a:r>
          </a:p>
          <a:p>
            <a:r>
              <a:rPr lang="en-NZ" dirty="0"/>
              <a:t>Can result in a ‘baby out with the bathwater’ effect</a:t>
            </a:r>
          </a:p>
          <a:p>
            <a:endParaRPr lang="en-NZ" dirty="0"/>
          </a:p>
          <a:p>
            <a:endParaRPr lang="en-NZ" dirty="0"/>
          </a:p>
        </p:txBody>
      </p:sp>
      <p:graphicFrame>
        <p:nvGraphicFramePr>
          <p:cNvPr id="4" name="Table 3">
            <a:extLst>
              <a:ext uri="{FF2B5EF4-FFF2-40B4-BE49-F238E27FC236}">
                <a16:creationId xmlns:a16="http://schemas.microsoft.com/office/drawing/2014/main" id="{2A2A6DE1-5557-F4B1-3C11-CDBC039BCCFB}"/>
              </a:ext>
            </a:extLst>
          </p:cNvPr>
          <p:cNvGraphicFramePr>
            <a:graphicFrameLocks noGrp="1"/>
          </p:cNvGraphicFramePr>
          <p:nvPr>
            <p:extLst>
              <p:ext uri="{D42A27DB-BD31-4B8C-83A1-F6EECF244321}">
                <p14:modId xmlns:p14="http://schemas.microsoft.com/office/powerpoint/2010/main" val="3259209040"/>
              </p:ext>
            </p:extLst>
          </p:nvPr>
        </p:nvGraphicFramePr>
        <p:xfrm>
          <a:off x="229369" y="2567094"/>
          <a:ext cx="8128000" cy="22250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627239826"/>
                    </a:ext>
                  </a:extLst>
                </a:gridCol>
                <a:gridCol w="4064000">
                  <a:extLst>
                    <a:ext uri="{9D8B030D-6E8A-4147-A177-3AD203B41FA5}">
                      <a16:colId xmlns:a16="http://schemas.microsoft.com/office/drawing/2014/main" val="3885096694"/>
                    </a:ext>
                  </a:extLst>
                </a:gridCol>
              </a:tblGrid>
              <a:tr h="371625">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2000" dirty="0"/>
                        <a:t>Long-seated dichotomies in education</a:t>
                      </a:r>
                    </a:p>
                  </a:txBody>
                  <a:tcPr/>
                </a:tc>
                <a:tc hMerge="1">
                  <a:txBody>
                    <a:bodyPr/>
                    <a:lstStyle/>
                    <a:p>
                      <a:endParaRPr lang="en-NZ" dirty="0"/>
                    </a:p>
                  </a:txBody>
                  <a:tcPr/>
                </a:tc>
                <a:extLst>
                  <a:ext uri="{0D108BD9-81ED-4DB2-BD59-A6C34878D82A}">
                    <a16:rowId xmlns:a16="http://schemas.microsoft.com/office/drawing/2014/main" val="317439722"/>
                  </a:ext>
                </a:extLst>
              </a:tr>
              <a:tr h="370840">
                <a:tc>
                  <a:txBody>
                    <a:bodyPr/>
                    <a:lstStyle/>
                    <a:p>
                      <a:r>
                        <a:rPr lang="en-NZ" sz="2400" b="0" dirty="0"/>
                        <a:t>Teaching</a:t>
                      </a:r>
                    </a:p>
                  </a:txBody>
                  <a:tcPr/>
                </a:tc>
                <a:tc>
                  <a:txBody>
                    <a:bodyPr/>
                    <a:lstStyle/>
                    <a:p>
                      <a:pPr marL="0" marR="0" lvl="0" indent="0" algn="r"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en-NZ" sz="2400" b="0" u="none" strike="noStrike" kern="1200" cap="none" spc="0" normalizeH="0" baseline="0" noProof="0" dirty="0">
                          <a:ln>
                            <a:noFill/>
                          </a:ln>
                          <a:solidFill>
                            <a:schemeClr val="bg1"/>
                          </a:solidFill>
                          <a:effectLst/>
                          <a:uLnTx/>
                          <a:uFillTx/>
                        </a:rPr>
                        <a:t>Learning</a:t>
                      </a:r>
                      <a:endParaRPr kumimoji="0" lang="en-NZ" sz="2400" b="0" i="0" u="none" strike="noStrike" kern="1200" cap="none" spc="0" normalizeH="0" baseline="0" noProof="0" dirty="0">
                        <a:ln>
                          <a:noFill/>
                        </a:ln>
                        <a:solidFill>
                          <a:schemeClr val="bg1"/>
                        </a:solidFill>
                        <a:effectLst/>
                        <a:uLnTx/>
                        <a:uFillTx/>
                        <a:latin typeface="Calibri" panose="020F0502020204030204"/>
                        <a:ea typeface="+mn-ea"/>
                        <a:cs typeface="+mn-cs"/>
                      </a:endParaRPr>
                    </a:p>
                  </a:txBody>
                  <a:tcPr/>
                </a:tc>
                <a:extLst>
                  <a:ext uri="{0D108BD9-81ED-4DB2-BD59-A6C34878D82A}">
                    <a16:rowId xmlns:a16="http://schemas.microsoft.com/office/drawing/2014/main" val="1454864114"/>
                  </a:ext>
                </a:extLst>
              </a:tr>
              <a:tr h="370840">
                <a:tc>
                  <a:txBody>
                    <a:bodyPr/>
                    <a:lstStyle/>
                    <a:p>
                      <a:r>
                        <a:rPr lang="en-NZ" sz="2400" dirty="0"/>
                        <a:t>Knowledge </a:t>
                      </a:r>
                    </a:p>
                  </a:txBody>
                  <a:tcPr/>
                </a:tc>
                <a:tc>
                  <a:txBody>
                    <a:bodyPr/>
                    <a:lstStyle/>
                    <a:p>
                      <a:pPr marL="0" marR="0" lvl="0" indent="0" algn="r"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en-NZ" sz="2400" b="0" u="none" strike="noStrike" kern="1200" cap="none" spc="0" normalizeH="0" baseline="0" noProof="0" dirty="0">
                          <a:ln>
                            <a:noFill/>
                          </a:ln>
                          <a:solidFill>
                            <a:schemeClr val="bg1"/>
                          </a:solidFill>
                          <a:effectLst/>
                          <a:uLnTx/>
                          <a:uFillTx/>
                        </a:rPr>
                        <a:t>Skills</a:t>
                      </a:r>
                      <a:endParaRPr kumimoji="0" lang="en-NZ" sz="2400" b="0" i="0" u="none" strike="noStrike" kern="1200" cap="none" spc="0" normalizeH="0" baseline="0" noProof="0" dirty="0">
                        <a:ln>
                          <a:noFill/>
                        </a:ln>
                        <a:solidFill>
                          <a:schemeClr val="bg1"/>
                        </a:solidFill>
                        <a:effectLst/>
                        <a:uLnTx/>
                        <a:uFillTx/>
                        <a:latin typeface="Calibri" panose="020F0502020204030204"/>
                        <a:ea typeface="+mn-ea"/>
                        <a:cs typeface="+mn-cs"/>
                      </a:endParaRPr>
                    </a:p>
                  </a:txBody>
                  <a:tcPr/>
                </a:tc>
                <a:extLst>
                  <a:ext uri="{0D108BD9-81ED-4DB2-BD59-A6C34878D82A}">
                    <a16:rowId xmlns:a16="http://schemas.microsoft.com/office/drawing/2014/main" val="2510410934"/>
                  </a:ext>
                </a:extLst>
              </a:tr>
              <a:tr h="370840">
                <a:tc>
                  <a:txBody>
                    <a:bodyPr/>
                    <a:lstStyle/>
                    <a:p>
                      <a:r>
                        <a:rPr lang="en-NZ" sz="2400" dirty="0"/>
                        <a:t>Teacher-led</a:t>
                      </a:r>
                    </a:p>
                  </a:txBody>
                  <a:tcPr/>
                </a:tc>
                <a:tc>
                  <a:txBody>
                    <a:bodyPr/>
                    <a:lstStyle/>
                    <a:p>
                      <a:pPr marL="0" marR="0" lvl="0" indent="0" algn="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NZ" sz="2400" b="0" u="none" strike="noStrike" kern="1200" cap="none" spc="0" normalizeH="0" baseline="0" noProof="0" dirty="0">
                          <a:ln>
                            <a:noFill/>
                          </a:ln>
                          <a:solidFill>
                            <a:schemeClr val="bg1"/>
                          </a:solidFill>
                          <a:effectLst/>
                          <a:uLnTx/>
                          <a:uFillTx/>
                        </a:rPr>
                        <a:t>Student-led</a:t>
                      </a:r>
                      <a:endParaRPr kumimoji="0" lang="en-NZ" sz="2400" b="0" i="0" u="none" strike="noStrike" kern="1200" cap="none" spc="0" normalizeH="0" baseline="0" noProof="0" dirty="0">
                        <a:ln>
                          <a:noFill/>
                        </a:ln>
                        <a:solidFill>
                          <a:schemeClr val="bg1"/>
                        </a:solidFill>
                        <a:effectLst/>
                        <a:uLnTx/>
                        <a:uFillTx/>
                        <a:latin typeface="+mn-lt"/>
                        <a:ea typeface="+mn-ea"/>
                        <a:cs typeface="+mn-cs"/>
                      </a:endParaRPr>
                    </a:p>
                  </a:txBody>
                  <a:tcPr/>
                </a:tc>
                <a:extLst>
                  <a:ext uri="{0D108BD9-81ED-4DB2-BD59-A6C34878D82A}">
                    <a16:rowId xmlns:a16="http://schemas.microsoft.com/office/drawing/2014/main" val="3210695315"/>
                  </a:ext>
                </a:extLst>
              </a:tr>
              <a:tr h="370840">
                <a:tc>
                  <a:txBody>
                    <a:bodyPr/>
                    <a:lstStyle/>
                    <a:p>
                      <a:r>
                        <a:rPr lang="en-NZ" sz="2400" dirty="0"/>
                        <a:t>Global</a:t>
                      </a:r>
                    </a:p>
                  </a:txBody>
                  <a:tcPr/>
                </a:tc>
                <a:tc>
                  <a:txBody>
                    <a:bodyPr/>
                    <a:lstStyle/>
                    <a:p>
                      <a:pPr marL="0" marR="0" lvl="0" indent="0" algn="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NZ" sz="2400" b="0" u="none" strike="noStrike" kern="1200" cap="none" spc="0" normalizeH="0" baseline="0" noProof="0" dirty="0">
                          <a:ln>
                            <a:noFill/>
                          </a:ln>
                          <a:solidFill>
                            <a:schemeClr val="bg1"/>
                          </a:solidFill>
                          <a:effectLst/>
                          <a:uLnTx/>
                          <a:uFillTx/>
                        </a:rPr>
                        <a:t>Local</a:t>
                      </a:r>
                      <a:endParaRPr kumimoji="0" lang="en-NZ" sz="2400" b="0" i="0" u="none" strike="noStrike" kern="1200" cap="none" spc="0" normalizeH="0" baseline="0" noProof="0" dirty="0">
                        <a:ln>
                          <a:noFill/>
                        </a:ln>
                        <a:solidFill>
                          <a:schemeClr val="bg1"/>
                        </a:solidFill>
                        <a:effectLst/>
                        <a:uLnTx/>
                        <a:uFillTx/>
                        <a:latin typeface="+mn-lt"/>
                        <a:ea typeface="+mn-ea"/>
                        <a:cs typeface="+mn-cs"/>
                      </a:endParaRPr>
                    </a:p>
                  </a:txBody>
                  <a:tcPr/>
                </a:tc>
                <a:extLst>
                  <a:ext uri="{0D108BD9-81ED-4DB2-BD59-A6C34878D82A}">
                    <a16:rowId xmlns:a16="http://schemas.microsoft.com/office/drawing/2014/main" val="926906836"/>
                  </a:ext>
                </a:extLst>
              </a:tr>
            </a:tbl>
          </a:graphicData>
        </a:graphic>
      </p:graphicFrame>
    </p:spTree>
    <p:extLst>
      <p:ext uri="{BB962C8B-B14F-4D97-AF65-F5344CB8AC3E}">
        <p14:creationId xmlns:p14="http://schemas.microsoft.com/office/powerpoint/2010/main" val="2900275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BD7F9-1E4D-7018-A9E2-31CFA5326095}"/>
              </a:ext>
            </a:extLst>
          </p:cNvPr>
          <p:cNvSpPr>
            <a:spLocks noGrp="1"/>
          </p:cNvSpPr>
          <p:nvPr>
            <p:ph type="title"/>
          </p:nvPr>
        </p:nvSpPr>
        <p:spPr/>
        <p:txBody>
          <a:bodyPr/>
          <a:lstStyle/>
          <a:p>
            <a:r>
              <a:rPr lang="en-NZ" dirty="0"/>
              <a:t>Taba’s social studies curriculum </a:t>
            </a:r>
          </a:p>
        </p:txBody>
      </p:sp>
      <p:sp>
        <p:nvSpPr>
          <p:cNvPr id="3" name="Content Placeholder 2">
            <a:extLst>
              <a:ext uri="{FF2B5EF4-FFF2-40B4-BE49-F238E27FC236}">
                <a16:creationId xmlns:a16="http://schemas.microsoft.com/office/drawing/2014/main" id="{F2C95AEC-1875-924B-BCD8-9990BD7B317C}"/>
              </a:ext>
            </a:extLst>
          </p:cNvPr>
          <p:cNvSpPr>
            <a:spLocks noGrp="1"/>
          </p:cNvSpPr>
          <p:nvPr>
            <p:ph idx="1"/>
          </p:nvPr>
        </p:nvSpPr>
        <p:spPr/>
        <p:txBody>
          <a:bodyPr/>
          <a:lstStyle/>
          <a:p>
            <a:pPr marL="0" indent="0">
              <a:buNone/>
            </a:pPr>
            <a:r>
              <a:rPr lang="en-NZ" dirty="0"/>
              <a:t>Breaking down the organisation of subject matter into three levels</a:t>
            </a:r>
          </a:p>
          <a:p>
            <a:pPr marL="0" indent="0">
              <a:buNone/>
            </a:pPr>
            <a:endParaRPr lang="en-NZ" dirty="0"/>
          </a:p>
          <a:p>
            <a:pPr marL="0" indent="0">
              <a:buNone/>
            </a:pPr>
            <a:endParaRPr lang="en-NZ" dirty="0"/>
          </a:p>
          <a:p>
            <a:pPr marL="0" indent="0">
              <a:buNone/>
            </a:pPr>
            <a:endParaRPr lang="en-NZ" dirty="0"/>
          </a:p>
          <a:p>
            <a:pPr marL="0" indent="0">
              <a:buNone/>
            </a:pPr>
            <a:endParaRPr lang="en-NZ" dirty="0"/>
          </a:p>
          <a:p>
            <a:pPr marL="0" indent="0">
              <a:buNone/>
            </a:pPr>
            <a:endParaRPr lang="en-NZ" dirty="0"/>
          </a:p>
          <a:p>
            <a:pPr marL="0" indent="0">
              <a:buNone/>
            </a:pPr>
            <a:endParaRPr lang="en-NZ" dirty="0"/>
          </a:p>
          <a:p>
            <a:pPr marL="0" indent="0">
              <a:buNone/>
            </a:pPr>
            <a:endParaRPr lang="en-NZ" dirty="0"/>
          </a:p>
          <a:p>
            <a:endParaRPr lang="en-NZ" dirty="0"/>
          </a:p>
        </p:txBody>
      </p:sp>
      <p:pic>
        <p:nvPicPr>
          <p:cNvPr id="4" name="Picture 3">
            <a:extLst>
              <a:ext uri="{FF2B5EF4-FFF2-40B4-BE49-F238E27FC236}">
                <a16:creationId xmlns:a16="http://schemas.microsoft.com/office/drawing/2014/main" id="{A9308291-0BC8-500B-5E39-86458413229A}"/>
              </a:ext>
            </a:extLst>
          </p:cNvPr>
          <p:cNvPicPr>
            <a:picLocks noChangeAspect="1"/>
          </p:cNvPicPr>
          <p:nvPr/>
        </p:nvPicPr>
        <p:blipFill>
          <a:blip r:embed="rId3"/>
          <a:stretch>
            <a:fillRect/>
          </a:stretch>
        </p:blipFill>
        <p:spPr>
          <a:xfrm>
            <a:off x="10002005" y="163986"/>
            <a:ext cx="2005758" cy="2853175"/>
          </a:xfrm>
          <a:prstGeom prst="rect">
            <a:avLst/>
          </a:prstGeom>
        </p:spPr>
      </p:pic>
      <p:graphicFrame>
        <p:nvGraphicFramePr>
          <p:cNvPr id="5" name="Table 4">
            <a:extLst>
              <a:ext uri="{FF2B5EF4-FFF2-40B4-BE49-F238E27FC236}">
                <a16:creationId xmlns:a16="http://schemas.microsoft.com/office/drawing/2014/main" id="{0B0D8231-4249-9FC3-9B0D-28680E72193A}"/>
              </a:ext>
            </a:extLst>
          </p:cNvPr>
          <p:cNvGraphicFramePr>
            <a:graphicFrameLocks noGrp="1"/>
          </p:cNvGraphicFramePr>
          <p:nvPr>
            <p:extLst>
              <p:ext uri="{D42A27DB-BD31-4B8C-83A1-F6EECF244321}">
                <p14:modId xmlns:p14="http://schemas.microsoft.com/office/powerpoint/2010/main" val="226543895"/>
              </p:ext>
            </p:extLst>
          </p:nvPr>
        </p:nvGraphicFramePr>
        <p:xfrm>
          <a:off x="683469" y="2773680"/>
          <a:ext cx="8127999" cy="37490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825872386"/>
                    </a:ext>
                  </a:extLst>
                </a:gridCol>
                <a:gridCol w="2709333">
                  <a:extLst>
                    <a:ext uri="{9D8B030D-6E8A-4147-A177-3AD203B41FA5}">
                      <a16:colId xmlns:a16="http://schemas.microsoft.com/office/drawing/2014/main" val="1222437178"/>
                    </a:ext>
                  </a:extLst>
                </a:gridCol>
                <a:gridCol w="2709333">
                  <a:extLst>
                    <a:ext uri="{9D8B030D-6E8A-4147-A177-3AD203B41FA5}">
                      <a16:colId xmlns:a16="http://schemas.microsoft.com/office/drawing/2014/main" val="1648086506"/>
                    </a:ext>
                  </a:extLst>
                </a:gridCol>
              </a:tblGrid>
              <a:tr h="3670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dirty="0"/>
                        <a:t>Key concepts = e.g. cultural change, power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Z" dirty="0"/>
                    </a:p>
                    <a:p>
                      <a:endParaRPr lang="en-NZ" dirty="0"/>
                    </a:p>
                  </a:txBody>
                  <a:tcPr/>
                </a:tc>
                <a:tc>
                  <a:txBody>
                    <a:bodyPr/>
                    <a:lstStyle/>
                    <a:p>
                      <a:r>
                        <a:rPr lang="en-NZ" dirty="0"/>
                        <a:t>Organising ideas</a:t>
                      </a:r>
                    </a:p>
                    <a:p>
                      <a:r>
                        <a:rPr lang="en-NZ" dirty="0"/>
                        <a:t>(conceptual understandings)</a:t>
                      </a:r>
                    </a:p>
                  </a:txBody>
                  <a:tcPr/>
                </a:tc>
                <a:tc>
                  <a:txBody>
                    <a:bodyPr/>
                    <a:lstStyle/>
                    <a:p>
                      <a:r>
                        <a:rPr lang="en-NZ" dirty="0"/>
                        <a:t>Specific facts</a:t>
                      </a:r>
                    </a:p>
                  </a:txBody>
                  <a:tcPr/>
                </a:tc>
                <a:extLst>
                  <a:ext uri="{0D108BD9-81ED-4DB2-BD59-A6C34878D82A}">
                    <a16:rowId xmlns:a16="http://schemas.microsoft.com/office/drawing/2014/main" val="3399670293"/>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b="0" dirty="0"/>
                        <a:t>‘Because of their power, such concepts can be developed into an increasingly abstract and complex manner throughout the curriculum.’</a:t>
                      </a:r>
                    </a:p>
                    <a:p>
                      <a:endParaRPr lang="en-NZ" dirty="0"/>
                    </a:p>
                  </a:txBody>
                  <a:tcPr/>
                </a:tc>
                <a:tc>
                  <a:txBody>
                    <a:bodyPr/>
                    <a:lstStyle/>
                    <a:p>
                      <a:r>
                        <a:rPr lang="en-NZ" dirty="0"/>
                        <a:t>Selection of effective topics on the grounds of </a:t>
                      </a:r>
                    </a:p>
                    <a:p>
                      <a:pPr marL="342900" indent="-342900">
                        <a:buFont typeface="+mj-lt"/>
                        <a:buAutoNum type="arabicPeriod"/>
                      </a:pPr>
                      <a:r>
                        <a:rPr lang="en-NZ" dirty="0"/>
                        <a:t>Significance</a:t>
                      </a:r>
                    </a:p>
                    <a:p>
                      <a:pPr marL="342900" indent="-342900">
                        <a:buFont typeface="+mj-lt"/>
                        <a:buAutoNum type="arabicPeriod"/>
                      </a:pPr>
                      <a:r>
                        <a:rPr lang="en-NZ" dirty="0"/>
                        <a:t>Explanatory power</a:t>
                      </a:r>
                    </a:p>
                    <a:p>
                      <a:pPr marL="342900" indent="-342900">
                        <a:buFont typeface="+mj-lt"/>
                        <a:buAutoNum type="arabicPeriod"/>
                      </a:pPr>
                      <a:r>
                        <a:rPr lang="en-NZ" dirty="0"/>
                        <a:t>Appropriateness</a:t>
                      </a:r>
                    </a:p>
                    <a:p>
                      <a:pPr marL="342900" indent="-342900">
                        <a:buFont typeface="+mj-lt"/>
                        <a:buAutoNum type="arabicPeriod"/>
                      </a:pPr>
                      <a:r>
                        <a:rPr lang="en-NZ" dirty="0"/>
                        <a:t>Durability</a:t>
                      </a:r>
                    </a:p>
                    <a:p>
                      <a:pPr marL="342900" indent="-342900">
                        <a:buFont typeface="+mj-lt"/>
                        <a:buAutoNum type="arabicPeriod"/>
                      </a:pPr>
                      <a:r>
                        <a:rPr lang="en-NZ" dirty="0"/>
                        <a:t>Balance</a:t>
                      </a:r>
                    </a:p>
                    <a:p>
                      <a:pPr marL="0" indent="0">
                        <a:buFont typeface="+mj-lt"/>
                        <a:buNone/>
                      </a:pPr>
                      <a:r>
                        <a:rPr lang="en-NZ" sz="1800" kern="1200" dirty="0">
                          <a:solidFill>
                            <a:schemeClr val="dk1"/>
                          </a:solidFill>
                          <a:effectLst/>
                          <a:latin typeface="+mn-lt"/>
                          <a:ea typeface="+mn-ea"/>
                          <a:cs typeface="+mn-cs"/>
                        </a:rPr>
                        <a:t>(Taba, Durkin, &amp; Fraenkel, 1971):</a:t>
                      </a:r>
                      <a:endParaRPr lang="en-NZ" dirty="0"/>
                    </a:p>
                  </a:txBody>
                  <a:tcPr/>
                </a:tc>
                <a:tc>
                  <a:txBody>
                    <a:bodyPr/>
                    <a:lstStyle/>
                    <a:p>
                      <a:r>
                        <a:rPr lang="en-NZ" dirty="0"/>
                        <a:t>Case studies and illustrations to develop the idea</a:t>
                      </a:r>
                    </a:p>
                    <a:p>
                      <a:r>
                        <a:rPr lang="en-NZ" dirty="0"/>
                        <a:t> </a:t>
                      </a:r>
                    </a:p>
                  </a:txBody>
                  <a:tcPr/>
                </a:tc>
                <a:extLst>
                  <a:ext uri="{0D108BD9-81ED-4DB2-BD59-A6C34878D82A}">
                    <a16:rowId xmlns:a16="http://schemas.microsoft.com/office/drawing/2014/main" val="1772323975"/>
                  </a:ext>
                </a:extLst>
              </a:tr>
            </a:tbl>
          </a:graphicData>
        </a:graphic>
      </p:graphicFrame>
      <p:sp>
        <p:nvSpPr>
          <p:cNvPr id="6" name="TextBox 5">
            <a:extLst>
              <a:ext uri="{FF2B5EF4-FFF2-40B4-BE49-F238E27FC236}">
                <a16:creationId xmlns:a16="http://schemas.microsoft.com/office/drawing/2014/main" id="{E4A8801C-2FB7-7140-C8B7-E8DB3B5354BF}"/>
              </a:ext>
            </a:extLst>
          </p:cNvPr>
          <p:cNvSpPr txBox="1"/>
          <p:nvPr/>
        </p:nvSpPr>
        <p:spPr>
          <a:xfrm>
            <a:off x="9403882" y="6248400"/>
            <a:ext cx="2005758" cy="369332"/>
          </a:xfrm>
          <a:prstGeom prst="rect">
            <a:avLst/>
          </a:prstGeom>
          <a:noFill/>
        </p:spPr>
        <p:txBody>
          <a:bodyPr wrap="square" rtlCol="0">
            <a:spAutoFit/>
          </a:bodyPr>
          <a:lstStyle/>
          <a:p>
            <a:r>
              <a:rPr lang="en-NZ" dirty="0"/>
              <a:t>Fraenkel, 1992</a:t>
            </a:r>
          </a:p>
        </p:txBody>
      </p:sp>
    </p:spTree>
    <p:extLst>
      <p:ext uri="{BB962C8B-B14F-4D97-AF65-F5344CB8AC3E}">
        <p14:creationId xmlns:p14="http://schemas.microsoft.com/office/powerpoint/2010/main" val="1651741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88D4E-EB87-7EBD-436B-B09213463719}"/>
              </a:ext>
            </a:extLst>
          </p:cNvPr>
          <p:cNvSpPr>
            <a:spLocks noGrp="1"/>
          </p:cNvSpPr>
          <p:nvPr>
            <p:ph type="title"/>
          </p:nvPr>
        </p:nvSpPr>
        <p:spPr/>
        <p:txBody>
          <a:bodyPr>
            <a:normAutofit/>
          </a:bodyPr>
          <a:lstStyle/>
          <a:p>
            <a:r>
              <a:rPr lang="en-NZ" dirty="0"/>
              <a:t>PART II Effective social studies approaches</a:t>
            </a:r>
            <a:br>
              <a:rPr lang="en-NZ" dirty="0"/>
            </a:br>
            <a:r>
              <a:rPr lang="en-NZ" dirty="0"/>
              <a:t> </a:t>
            </a:r>
          </a:p>
        </p:txBody>
      </p:sp>
      <p:sp>
        <p:nvSpPr>
          <p:cNvPr id="3" name="Text Placeholder 2">
            <a:extLst>
              <a:ext uri="{FF2B5EF4-FFF2-40B4-BE49-F238E27FC236}">
                <a16:creationId xmlns:a16="http://schemas.microsoft.com/office/drawing/2014/main" id="{28AA5901-A43F-3CB5-F372-8C9F920AC6DA}"/>
              </a:ext>
            </a:extLst>
          </p:cNvPr>
          <p:cNvSpPr>
            <a:spLocks noGrp="1"/>
          </p:cNvSpPr>
          <p:nvPr>
            <p:ph type="body" idx="1"/>
          </p:nvPr>
        </p:nvSpPr>
        <p:spPr/>
        <p:txBody>
          <a:bodyPr/>
          <a:lstStyle/>
          <a:p>
            <a:r>
              <a:rPr lang="en-NZ" dirty="0"/>
              <a:t>Understanding and planning through concept-led teaching</a:t>
            </a:r>
            <a:br>
              <a:rPr lang="en-NZ" dirty="0"/>
            </a:br>
            <a:r>
              <a:rPr lang="en-NZ" dirty="0"/>
              <a:t>An example of planning using concept-led teaching</a:t>
            </a:r>
          </a:p>
        </p:txBody>
      </p:sp>
    </p:spTree>
    <p:extLst>
      <p:ext uri="{BB962C8B-B14F-4D97-AF65-F5344CB8AC3E}">
        <p14:creationId xmlns:p14="http://schemas.microsoft.com/office/powerpoint/2010/main" val="13735833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9345</TotalTime>
  <Words>2865</Words>
  <Application>Microsoft Office PowerPoint</Application>
  <PresentationFormat>Widescreen</PresentationFormat>
  <Paragraphs>337</Paragraphs>
  <Slides>40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Calibri Light</vt:lpstr>
      <vt:lpstr>ProximaNova</vt:lpstr>
      <vt:lpstr>Times New Roman</vt:lpstr>
      <vt:lpstr>Verdana</vt:lpstr>
      <vt:lpstr>Celestial</vt:lpstr>
      <vt:lpstr>Social studies education in NZ – where are we at?</vt:lpstr>
      <vt:lpstr>Overview</vt:lpstr>
      <vt:lpstr>PART I: Where are we at right now?  </vt:lpstr>
      <vt:lpstr>NZ Curriculum reform – 2019 - now </vt:lpstr>
      <vt:lpstr>Social science curriculum reform</vt:lpstr>
      <vt:lpstr>PowerPoint Presentation</vt:lpstr>
      <vt:lpstr>Holding a line…..</vt:lpstr>
      <vt:lpstr>Taba’s social studies curriculum </vt:lpstr>
      <vt:lpstr>PART II Effective social studies approaches  </vt:lpstr>
      <vt:lpstr>Twin goals of SST education</vt:lpstr>
      <vt:lpstr>Two key approaches to effective social studies outcomes </vt:lpstr>
      <vt:lpstr>Social inquiry skills in social sciences – TM Curriculum Do’s</vt:lpstr>
      <vt:lpstr>What are concepts?</vt:lpstr>
      <vt:lpstr>What are conceptual understandings?</vt:lpstr>
      <vt:lpstr>Teaching through concepts</vt:lpstr>
      <vt:lpstr>What is the social studies aspect of this context? Concepts?</vt:lpstr>
      <vt:lpstr>What is the social studies aspect of this context? Concepts?</vt:lpstr>
      <vt:lpstr>What is the social studies aspect of this context? Concepts?</vt:lpstr>
      <vt:lpstr>To what extent do concepts currently drive your social studies/social sciences teaching ? </vt:lpstr>
      <vt:lpstr>Strategies for teaching for conceptual understandings</vt:lpstr>
      <vt:lpstr>PowerPoint Presentation</vt:lpstr>
      <vt:lpstr>PowerPoint Presentation</vt:lpstr>
      <vt:lpstr> Who gets to vote?</vt:lpstr>
      <vt:lpstr>Significance for social studies</vt:lpstr>
      <vt:lpstr>Conceptual focus: Government and organisation</vt:lpstr>
      <vt:lpstr>Key question: how have people sought representation in governments? Concepts</vt:lpstr>
      <vt:lpstr>Suffrage dates in NZ</vt:lpstr>
      <vt:lpstr>Supporting literacy</vt:lpstr>
      <vt:lpstr>Four case studies</vt:lpstr>
      <vt:lpstr>Māori and the vote </vt:lpstr>
      <vt:lpstr>Women and the vote</vt:lpstr>
      <vt:lpstr>NZ Chinese and the vote</vt:lpstr>
      <vt:lpstr>Make-it-16 campaign</vt:lpstr>
      <vt:lpstr>Make-it-16 campaign</vt:lpstr>
      <vt:lpstr>Multiple perspectives about voting at 16</vt:lpstr>
      <vt:lpstr>Student work – survey of 5 people’s opinions on 16 and 17 year olds voting</vt:lpstr>
      <vt:lpstr>Any questions?</vt:lpstr>
      <vt:lpstr>PowerPoint Presentation</vt:lpstr>
      <vt:lpstr>NZc Refresh 2023 – progression with concepts – Thinking conceptually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 and the impact on education and children</dc:title>
  <dc:creator>Bronwyn Wood</dc:creator>
  <cp:lastModifiedBy>Bronwyn Wood</cp:lastModifiedBy>
  <cp:revision>78</cp:revision>
  <cp:lastPrinted>2023-11-01T02:45:04Z</cp:lastPrinted>
  <dcterms:created xsi:type="dcterms:W3CDTF">2022-05-25T21:46:06Z</dcterms:created>
  <dcterms:modified xsi:type="dcterms:W3CDTF">2024-11-06T19:20:37Z</dcterms:modified>
</cp:coreProperties>
</file>